
<file path=[Content_Types].xml><?xml version="1.0" encoding="utf-8"?>
<Types xmlns="http://schemas.openxmlformats.org/package/2006/content-types">
  <Default Extension="xml" ContentType="application/xml"/>
  <Default Extension="jpeg" ContentType="image/jpeg"/>
  <Default Extension="jpg" ContentType="image/png"/>
  <Default Extension="emf" ContentType="image/x-emf"/>
  <Default Extension="rels" ContentType="application/vnd.openxmlformats-package.relationships+xml"/>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2"/>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128" d="100"/>
          <a:sy n="128" d="100"/>
        </p:scale>
        <p:origin x="-936" y="-160"/>
      </p:cViewPr>
      <p:guideLst>
        <p:guide orient="horz" pos="162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D9934CC-C8EB-D449-A39A-CD3ECF4FEE36}" type="datetimeFigureOut">
              <a:t>5/19/16</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it-IT"/>
              <a:t>Click to edit Master text styles</a:t>
            </a:r>
          </a:p>
          <a:p>
            <a:pPr lvl="1"/>
            <a:r>
              <a:rPr lang="it-IT"/>
              <a:t>Second level</a:t>
            </a:r>
          </a:p>
          <a:p>
            <a:pPr lvl="2"/>
            <a:r>
              <a:rPr lang="it-IT"/>
              <a:t>Third level</a:t>
            </a:r>
          </a:p>
          <a:p>
            <a:pPr lvl="3"/>
            <a:r>
              <a:rPr lang="it-IT"/>
              <a:t>Fourth level</a:t>
            </a:r>
          </a:p>
          <a:p>
            <a:pPr lvl="4"/>
            <a:r>
              <a:rPr lang="it-IT"/>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6A25451-FDB6-4847-AB73-DAE71A37B657}" type="slidenum">
              <a:t>‹#›</a:t>
            </a:fld>
            <a:endParaRPr lang="en-US"/>
          </a:p>
        </p:txBody>
      </p:sp>
    </p:spTree>
    <p:extLst>
      <p:ext uri="{BB962C8B-B14F-4D97-AF65-F5344CB8AC3E}">
        <p14:creationId xmlns:p14="http://schemas.microsoft.com/office/powerpoint/2010/main" val="364745214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 Id="rId3" Type="http://schemas.openxmlformats.org/officeDocument/2006/relationships/hyperlink" Target="mailto:marchi@boulder.swri.edu"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a:solidFill>
                  <a:schemeClr val="tx1"/>
                </a:solidFill>
                <a:effectLst/>
                <a:latin typeface="+mn-lt"/>
                <a:ea typeface="+mn-ea"/>
                <a:cs typeface="+mn-cs"/>
              </a:rPr>
              <a:t>Simone Marchi</a:t>
            </a:r>
          </a:p>
          <a:p>
            <a:r>
              <a:rPr lang="en-US" sz="1200" kern="1200">
                <a:solidFill>
                  <a:schemeClr val="tx1"/>
                </a:solidFill>
                <a:effectLst/>
                <a:latin typeface="+mn-lt"/>
                <a:ea typeface="+mn-ea"/>
                <a:cs typeface="+mn-cs"/>
              </a:rPr>
              <a:t> </a:t>
            </a:r>
          </a:p>
          <a:p>
            <a:r>
              <a:rPr lang="en-US" sz="1200" kern="1200">
                <a:solidFill>
                  <a:schemeClr val="tx1"/>
                </a:solidFill>
                <a:effectLst/>
                <a:latin typeface="+mn-lt"/>
                <a:ea typeface="+mn-ea"/>
                <a:cs typeface="+mn-cs"/>
              </a:rPr>
              <a:t>Solar System Exploration Research Virtual Institute</a:t>
            </a:r>
          </a:p>
          <a:p>
            <a:r>
              <a:rPr lang="en-US" sz="1200" kern="1200">
                <a:solidFill>
                  <a:schemeClr val="tx1"/>
                </a:solidFill>
                <a:effectLst/>
                <a:latin typeface="+mn-lt"/>
                <a:ea typeface="+mn-ea"/>
                <a:cs typeface="+mn-cs"/>
              </a:rPr>
              <a:t>Institute for the Science of Exploration Targets</a:t>
            </a:r>
          </a:p>
          <a:p>
            <a:r>
              <a:rPr lang="en-US" sz="1200" kern="1200">
                <a:solidFill>
                  <a:schemeClr val="tx1"/>
                </a:solidFill>
                <a:effectLst/>
                <a:latin typeface="+mn-lt"/>
                <a:ea typeface="+mn-ea"/>
                <a:cs typeface="+mn-cs"/>
              </a:rPr>
              <a:t> </a:t>
            </a:r>
          </a:p>
          <a:p>
            <a:r>
              <a:rPr lang="en-US" sz="1200" kern="1200">
                <a:solidFill>
                  <a:schemeClr val="tx1"/>
                </a:solidFill>
                <a:effectLst/>
                <a:latin typeface="+mn-lt"/>
                <a:ea typeface="+mn-ea"/>
                <a:cs typeface="+mn-cs"/>
              </a:rPr>
              <a:t>Southwest Research Institute</a:t>
            </a:r>
          </a:p>
          <a:p>
            <a:r>
              <a:rPr lang="en-US" sz="1200" kern="1200">
                <a:solidFill>
                  <a:schemeClr val="tx1"/>
                </a:solidFill>
                <a:effectLst/>
                <a:latin typeface="+mn-lt"/>
                <a:ea typeface="+mn-ea"/>
                <a:cs typeface="+mn-cs"/>
              </a:rPr>
              <a:t>Boulder, CO, USA</a:t>
            </a:r>
          </a:p>
          <a:p>
            <a:r>
              <a:rPr lang="en-US" sz="1200" kern="1200">
                <a:solidFill>
                  <a:schemeClr val="tx1"/>
                </a:solidFill>
                <a:effectLst/>
                <a:latin typeface="+mn-lt"/>
                <a:ea typeface="+mn-ea"/>
                <a:cs typeface="+mn-cs"/>
              </a:rPr>
              <a:t> </a:t>
            </a:r>
          </a:p>
          <a:p>
            <a:r>
              <a:rPr lang="en-US" sz="1200" kern="1200">
                <a:solidFill>
                  <a:schemeClr val="tx1"/>
                </a:solidFill>
                <a:effectLst/>
                <a:latin typeface="+mn-lt"/>
                <a:ea typeface="+mn-ea"/>
                <a:cs typeface="+mn-cs"/>
                <a:hlinkClick r:id="rId3"/>
              </a:rPr>
              <a:t>marchi@boulder.swri.edu</a:t>
            </a:r>
            <a:endParaRPr lang="en-US"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 </a:t>
            </a:r>
          </a:p>
          <a:p>
            <a:r>
              <a:rPr lang="en-US" sz="1200" kern="1200">
                <a:solidFill>
                  <a:schemeClr val="tx1"/>
                </a:solidFill>
                <a:effectLst/>
                <a:latin typeface="+mn-lt"/>
                <a:ea typeface="+mn-ea"/>
                <a:cs typeface="+mn-cs"/>
              </a:rPr>
              <a:t> </a:t>
            </a:r>
          </a:p>
          <a:p>
            <a:r>
              <a:rPr lang="en-US" sz="1200" kern="1200">
                <a:solidFill>
                  <a:schemeClr val="tx1"/>
                </a:solidFill>
                <a:effectLst/>
                <a:latin typeface="+mn-lt"/>
                <a:ea typeface="+mn-ea"/>
                <a:cs typeface="+mn-cs"/>
              </a:rPr>
              <a:t>Abstract:</a:t>
            </a:r>
          </a:p>
          <a:p>
            <a:r>
              <a:rPr lang="en-US" sz="1200" kern="1200">
                <a:solidFill>
                  <a:schemeClr val="tx1"/>
                </a:solidFill>
                <a:effectLst/>
                <a:latin typeface="+mn-lt"/>
                <a:ea typeface="+mn-ea"/>
                <a:cs typeface="+mn-cs"/>
              </a:rPr>
              <a:t> </a:t>
            </a:r>
          </a:p>
          <a:p>
            <a:r>
              <a:rPr lang="en-US" sz="1200" kern="1200">
                <a:solidFill>
                  <a:schemeClr val="tx1"/>
                </a:solidFill>
                <a:effectLst/>
                <a:latin typeface="+mn-lt"/>
                <a:ea typeface="+mn-ea"/>
                <a:cs typeface="+mn-cs"/>
              </a:rPr>
              <a:t>In this talk I will present a new bombardment model of the Hadean Earth, calibrated using existing lunar impact cratering data and highly siderophile elements concentrations on Earth. We show that the surface of the Hadean Earth was widely reprocessed by impacts through mixing and burial by impact-generated melt. This model may explain the absence of early terrestrial rocks. </a:t>
            </a:r>
          </a:p>
          <a:p>
            <a:r>
              <a:rPr lang="en-US" sz="1200" kern="1200">
                <a:solidFill>
                  <a:schemeClr val="tx1"/>
                </a:solidFill>
                <a:effectLst/>
                <a:latin typeface="+mn-lt"/>
                <a:ea typeface="+mn-ea"/>
                <a:cs typeface="+mn-cs"/>
              </a:rPr>
              <a:t> </a:t>
            </a:r>
          </a:p>
          <a:p>
            <a:r>
              <a:rPr lang="en-US" sz="1200" kern="1200">
                <a:solidFill>
                  <a:schemeClr val="tx1"/>
                </a:solidFill>
                <a:effectLst/>
                <a:latin typeface="+mn-lt"/>
                <a:ea typeface="+mn-ea"/>
                <a:cs typeface="+mn-cs"/>
              </a:rPr>
              <a:t>Furthermore, I will discuss an intriguing correlation between the age distribution of Hadean zircons and the impact flux, suggesting that impacts played an important role in Hadean zircon formation.</a:t>
            </a:r>
          </a:p>
          <a:p>
            <a:r>
              <a:rPr lang="en-US" sz="1200" kern="1200">
                <a:solidFill>
                  <a:schemeClr val="tx1"/>
                </a:solidFill>
                <a:effectLst/>
                <a:latin typeface="+mn-lt"/>
                <a:ea typeface="+mn-ea"/>
                <a:cs typeface="+mn-cs"/>
              </a:rPr>
              <a:t> </a:t>
            </a:r>
          </a:p>
          <a:p>
            <a:r>
              <a:rPr lang="en-US" sz="1200" kern="1200">
                <a:solidFill>
                  <a:schemeClr val="tx1"/>
                </a:solidFill>
                <a:effectLst/>
                <a:latin typeface="+mn-lt"/>
                <a:ea typeface="+mn-ea"/>
                <a:cs typeface="+mn-cs"/>
              </a:rPr>
              <a:t>In addition, by tracking the magnitude and timing of early collisions, we find that existing oceans would have repeatedly boiled away into steam atmospheres, as a result of large collisions as late as about 4 billion years ago.</a:t>
            </a:r>
          </a:p>
          <a:p>
            <a:r>
              <a:rPr lang="en-US" sz="1200" kern="1200">
                <a:solidFill>
                  <a:schemeClr val="tx1"/>
                </a:solidFill>
                <a:effectLst/>
                <a:latin typeface="+mn-lt"/>
                <a:ea typeface="+mn-ea"/>
                <a:cs typeface="+mn-cs"/>
              </a:rPr>
              <a:t> </a:t>
            </a:r>
          </a:p>
          <a:p>
            <a:r>
              <a:rPr lang="en-US" sz="1200" kern="1200">
                <a:solidFill>
                  <a:schemeClr val="tx1"/>
                </a:solidFill>
                <a:effectLst/>
                <a:latin typeface="+mn-lt"/>
                <a:ea typeface="+mn-ea"/>
                <a:cs typeface="+mn-cs"/>
              </a:rPr>
              <a:t>Finally, I will discuss recent developments in understanding impact-induced effects on the tectonic evolution of the early Earth.</a:t>
            </a:r>
          </a:p>
          <a:p>
            <a:endParaRPr lang="en-US"/>
          </a:p>
        </p:txBody>
      </p:sp>
      <p:sp>
        <p:nvSpPr>
          <p:cNvPr id="4" name="Slide Number Placeholder 3"/>
          <p:cNvSpPr>
            <a:spLocks noGrp="1"/>
          </p:cNvSpPr>
          <p:nvPr>
            <p:ph type="sldNum" sz="quarter" idx="10"/>
          </p:nvPr>
        </p:nvSpPr>
        <p:spPr/>
        <p:txBody>
          <a:bodyPr/>
          <a:lstStyle/>
          <a:p>
            <a:fld id="{C6A25451-FDB6-4847-AB73-DAE71A37B657}" type="slidenum">
              <a:t>1</a:t>
            </a:fld>
            <a:endParaRPr lang="en-US"/>
          </a:p>
        </p:txBody>
      </p:sp>
    </p:spTree>
    <p:extLst>
      <p:ext uri="{BB962C8B-B14F-4D97-AF65-F5344CB8AC3E}">
        <p14:creationId xmlns:p14="http://schemas.microsoft.com/office/powerpoint/2010/main" val="21793252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20"/>
            <a:ext cx="7772400" cy="1102519"/>
          </a:xfrm>
        </p:spPr>
        <p:txBody>
          <a:bodyPr/>
          <a:lstStyle/>
          <a:p>
            <a:r>
              <a:rPr lang="it-IT"/>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Click to edit Master subtitle style</a:t>
            </a:r>
            <a:endParaRPr lang="en-US"/>
          </a:p>
        </p:txBody>
      </p:sp>
      <p:sp>
        <p:nvSpPr>
          <p:cNvPr id="4" name="Date Placeholder 3"/>
          <p:cNvSpPr>
            <a:spLocks noGrp="1"/>
          </p:cNvSpPr>
          <p:nvPr>
            <p:ph type="dt" sz="half" idx="10"/>
          </p:nvPr>
        </p:nvSpPr>
        <p:spPr/>
        <p:txBody>
          <a:bodyPr/>
          <a:lstStyle/>
          <a:p>
            <a:fld id="{8EECB955-379B-5445-8E3B-43FFDB95458F}" type="datetimeFigureOut">
              <a:t>5/19/16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5D2BAE-90DC-0149-AC50-72D4E71DC794}" type="slidenum">
              <a:t>‹#›</a:t>
            </a:fld>
            <a:endParaRPr lang="en-US"/>
          </a:p>
        </p:txBody>
      </p:sp>
    </p:spTree>
    <p:extLst>
      <p:ext uri="{BB962C8B-B14F-4D97-AF65-F5344CB8AC3E}">
        <p14:creationId xmlns:p14="http://schemas.microsoft.com/office/powerpoint/2010/main" val="29753617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Click to edit Master title style</a:t>
            </a:r>
            <a:endParaRPr lang="en-US"/>
          </a:p>
        </p:txBody>
      </p:sp>
      <p:sp>
        <p:nvSpPr>
          <p:cNvPr id="3" name="Content Placeholder 2"/>
          <p:cNvSpPr>
            <a:spLocks noGrp="1"/>
          </p:cNvSpPr>
          <p:nvPr>
            <p:ph idx="1"/>
          </p:nvPr>
        </p:nvSpPr>
        <p:spPr/>
        <p:txBody>
          <a:bodyPr/>
          <a:lstStyle/>
          <a:p>
            <a:pPr lvl="0"/>
            <a:r>
              <a:rPr lang="it-IT"/>
              <a:t>Click to edit Master text styles</a:t>
            </a:r>
          </a:p>
          <a:p>
            <a:pPr lvl="1"/>
            <a:r>
              <a:rPr lang="it-IT"/>
              <a:t>Second level</a:t>
            </a:r>
          </a:p>
          <a:p>
            <a:pPr lvl="2"/>
            <a:r>
              <a:rPr lang="it-IT"/>
              <a:t>Third level</a:t>
            </a:r>
          </a:p>
          <a:p>
            <a:pPr lvl="3"/>
            <a:r>
              <a:rPr lang="it-IT"/>
              <a:t>Fourth level</a:t>
            </a:r>
          </a:p>
          <a:p>
            <a:pPr lvl="4"/>
            <a:r>
              <a:rPr lang="it-IT"/>
              <a:t>Fifth level</a:t>
            </a:r>
            <a:endParaRPr lang="en-US"/>
          </a:p>
        </p:txBody>
      </p:sp>
      <p:sp>
        <p:nvSpPr>
          <p:cNvPr id="4" name="Date Placeholder 3"/>
          <p:cNvSpPr>
            <a:spLocks noGrp="1"/>
          </p:cNvSpPr>
          <p:nvPr>
            <p:ph type="dt" sz="half" idx="10"/>
          </p:nvPr>
        </p:nvSpPr>
        <p:spPr/>
        <p:txBody>
          <a:bodyPr/>
          <a:lstStyle/>
          <a:p>
            <a:fld id="{8EECB955-379B-5445-8E3B-43FFDB95458F}" type="datetimeFigureOut">
              <a:t>5/19/16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5D2BAE-90DC-0149-AC50-72D4E71DC794}" type="slidenum">
              <a:t>‹#›</a:t>
            </a:fld>
            <a:endParaRPr lang="en-US"/>
          </a:p>
        </p:txBody>
      </p:sp>
    </p:spTree>
    <p:extLst>
      <p:ext uri="{BB962C8B-B14F-4D97-AF65-F5344CB8AC3E}">
        <p14:creationId xmlns:p14="http://schemas.microsoft.com/office/powerpoint/2010/main" val="26858119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it-IT"/>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Click to edit Master text styles</a:t>
            </a:r>
          </a:p>
        </p:txBody>
      </p:sp>
      <p:sp>
        <p:nvSpPr>
          <p:cNvPr id="4" name="Date Placeholder 3"/>
          <p:cNvSpPr>
            <a:spLocks noGrp="1"/>
          </p:cNvSpPr>
          <p:nvPr>
            <p:ph type="dt" sz="half" idx="10"/>
          </p:nvPr>
        </p:nvSpPr>
        <p:spPr/>
        <p:txBody>
          <a:bodyPr/>
          <a:lstStyle/>
          <a:p>
            <a:fld id="{8EECB955-379B-5445-8E3B-43FFDB95458F}" type="datetimeFigureOut">
              <a:t>5/19/16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5D2BAE-90DC-0149-AC50-72D4E71DC794}" type="slidenum">
              <a:t>‹#›</a:t>
            </a:fld>
            <a:endParaRPr lang="en-US"/>
          </a:p>
        </p:txBody>
      </p:sp>
    </p:spTree>
    <p:extLst>
      <p:ext uri="{BB962C8B-B14F-4D97-AF65-F5344CB8AC3E}">
        <p14:creationId xmlns:p14="http://schemas.microsoft.com/office/powerpoint/2010/main" val="17374040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Click to edit Master title style</a:t>
            </a:r>
            <a:endParaRPr lang="en-US"/>
          </a:p>
        </p:txBody>
      </p:sp>
      <p:sp>
        <p:nvSpPr>
          <p:cNvPr id="3" name="Content Placeholder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Click to edit Master text styles</a:t>
            </a:r>
          </a:p>
          <a:p>
            <a:pPr lvl="1"/>
            <a:r>
              <a:rPr lang="it-IT"/>
              <a:t>Second level</a:t>
            </a:r>
          </a:p>
          <a:p>
            <a:pPr lvl="2"/>
            <a:r>
              <a:rPr lang="it-IT"/>
              <a:t>Third level</a:t>
            </a:r>
          </a:p>
          <a:p>
            <a:pPr lvl="3"/>
            <a:r>
              <a:rPr lang="it-IT"/>
              <a:t>Fourth level</a:t>
            </a:r>
          </a:p>
          <a:p>
            <a:pPr lvl="4"/>
            <a:r>
              <a:rPr lang="it-IT"/>
              <a:t>Fifth level</a:t>
            </a:r>
            <a:endParaRPr lang="en-US"/>
          </a:p>
        </p:txBody>
      </p:sp>
      <p:sp>
        <p:nvSpPr>
          <p:cNvPr id="4" name="Content Placeholder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Click to edit Master text styles</a:t>
            </a:r>
          </a:p>
          <a:p>
            <a:pPr lvl="1"/>
            <a:r>
              <a:rPr lang="it-IT"/>
              <a:t>Second level</a:t>
            </a:r>
          </a:p>
          <a:p>
            <a:pPr lvl="2"/>
            <a:r>
              <a:rPr lang="it-IT"/>
              <a:t>Third level</a:t>
            </a:r>
          </a:p>
          <a:p>
            <a:pPr lvl="3"/>
            <a:r>
              <a:rPr lang="it-IT"/>
              <a:t>Fourth level</a:t>
            </a:r>
          </a:p>
          <a:p>
            <a:pPr lvl="4"/>
            <a:r>
              <a:rPr lang="it-IT"/>
              <a:t>Fifth level</a:t>
            </a:r>
            <a:endParaRPr lang="en-US"/>
          </a:p>
        </p:txBody>
      </p:sp>
      <p:sp>
        <p:nvSpPr>
          <p:cNvPr id="5" name="Date Placeholder 4"/>
          <p:cNvSpPr>
            <a:spLocks noGrp="1"/>
          </p:cNvSpPr>
          <p:nvPr>
            <p:ph type="dt" sz="half" idx="10"/>
          </p:nvPr>
        </p:nvSpPr>
        <p:spPr/>
        <p:txBody>
          <a:bodyPr/>
          <a:lstStyle/>
          <a:p>
            <a:fld id="{8EECB955-379B-5445-8E3B-43FFDB95458F}" type="datetimeFigureOut">
              <a:t>5/19/16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5D2BAE-90DC-0149-AC50-72D4E71DC794}" type="slidenum">
              <a:t>‹#›</a:t>
            </a:fld>
            <a:endParaRPr lang="en-US"/>
          </a:p>
        </p:txBody>
      </p:sp>
    </p:spTree>
    <p:extLst>
      <p:ext uri="{BB962C8B-B14F-4D97-AF65-F5344CB8AC3E}">
        <p14:creationId xmlns:p14="http://schemas.microsoft.com/office/powerpoint/2010/main" val="2227794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it-IT"/>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Click to edit Master text styles</a:t>
            </a:r>
          </a:p>
          <a:p>
            <a:pPr lvl="1"/>
            <a:r>
              <a:rPr lang="it-IT"/>
              <a:t>Second level</a:t>
            </a:r>
          </a:p>
          <a:p>
            <a:pPr lvl="2"/>
            <a:r>
              <a:rPr lang="it-IT"/>
              <a:t>Third level</a:t>
            </a:r>
          </a:p>
          <a:p>
            <a:pPr lvl="3"/>
            <a:r>
              <a:rPr lang="it-IT"/>
              <a:t>Fourth level</a:t>
            </a:r>
          </a:p>
          <a:p>
            <a:pPr lvl="4"/>
            <a:r>
              <a:rPr lang="it-IT"/>
              <a:t>Fifth level</a:t>
            </a:r>
            <a:endParaRPr lang="en-US"/>
          </a:p>
        </p:txBody>
      </p:sp>
      <p:sp>
        <p:nvSpPr>
          <p:cNvPr id="5" name="Text Placeholder 4"/>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Click to edit Master text styles</a:t>
            </a:r>
          </a:p>
        </p:txBody>
      </p:sp>
      <p:sp>
        <p:nvSpPr>
          <p:cNvPr id="6" name="Content Placeholder 5"/>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Click to edit Master text styles</a:t>
            </a:r>
          </a:p>
          <a:p>
            <a:pPr lvl="1"/>
            <a:r>
              <a:rPr lang="it-IT"/>
              <a:t>Second level</a:t>
            </a:r>
          </a:p>
          <a:p>
            <a:pPr lvl="2"/>
            <a:r>
              <a:rPr lang="it-IT"/>
              <a:t>Third level</a:t>
            </a:r>
          </a:p>
          <a:p>
            <a:pPr lvl="3"/>
            <a:r>
              <a:rPr lang="it-IT"/>
              <a:t>Fourth level</a:t>
            </a:r>
          </a:p>
          <a:p>
            <a:pPr lvl="4"/>
            <a:r>
              <a:rPr lang="it-IT"/>
              <a:t>Fifth level</a:t>
            </a:r>
            <a:endParaRPr lang="en-US"/>
          </a:p>
        </p:txBody>
      </p:sp>
      <p:sp>
        <p:nvSpPr>
          <p:cNvPr id="7" name="Date Placeholder 6"/>
          <p:cNvSpPr>
            <a:spLocks noGrp="1"/>
          </p:cNvSpPr>
          <p:nvPr>
            <p:ph type="dt" sz="half" idx="10"/>
          </p:nvPr>
        </p:nvSpPr>
        <p:spPr/>
        <p:txBody>
          <a:bodyPr/>
          <a:lstStyle/>
          <a:p>
            <a:fld id="{8EECB955-379B-5445-8E3B-43FFDB95458F}" type="datetimeFigureOut">
              <a:t>5/19/16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95D2BAE-90DC-0149-AC50-72D4E71DC794}" type="slidenum">
              <a:t>‹#›</a:t>
            </a:fld>
            <a:endParaRPr lang="en-US"/>
          </a:p>
        </p:txBody>
      </p:sp>
    </p:spTree>
    <p:extLst>
      <p:ext uri="{BB962C8B-B14F-4D97-AF65-F5344CB8AC3E}">
        <p14:creationId xmlns:p14="http://schemas.microsoft.com/office/powerpoint/2010/main" val="15824300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Click to edit Master title style</a:t>
            </a:r>
            <a:endParaRPr lang="en-US"/>
          </a:p>
        </p:txBody>
      </p:sp>
      <p:sp>
        <p:nvSpPr>
          <p:cNvPr id="3" name="Date Placeholder 2"/>
          <p:cNvSpPr>
            <a:spLocks noGrp="1"/>
          </p:cNvSpPr>
          <p:nvPr>
            <p:ph type="dt" sz="half" idx="10"/>
          </p:nvPr>
        </p:nvSpPr>
        <p:spPr/>
        <p:txBody>
          <a:bodyPr/>
          <a:lstStyle/>
          <a:p>
            <a:fld id="{8EECB955-379B-5445-8E3B-43FFDB95458F}" type="datetimeFigureOut">
              <a:t>5/19/16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95D2BAE-90DC-0149-AC50-72D4E71DC794}" type="slidenum">
              <a:t>‹#›</a:t>
            </a:fld>
            <a:endParaRPr lang="en-US"/>
          </a:p>
        </p:txBody>
      </p:sp>
    </p:spTree>
    <p:extLst>
      <p:ext uri="{BB962C8B-B14F-4D97-AF65-F5344CB8AC3E}">
        <p14:creationId xmlns:p14="http://schemas.microsoft.com/office/powerpoint/2010/main" val="20038111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ECB955-379B-5445-8E3B-43FFDB95458F}" type="datetimeFigureOut">
              <a:t>5/19/16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95D2BAE-90DC-0149-AC50-72D4E71DC794}" type="slidenum">
              <a:t>‹#›</a:t>
            </a:fld>
            <a:endParaRPr lang="en-US"/>
          </a:p>
        </p:txBody>
      </p:sp>
    </p:spTree>
    <p:extLst>
      <p:ext uri="{BB962C8B-B14F-4D97-AF65-F5344CB8AC3E}">
        <p14:creationId xmlns:p14="http://schemas.microsoft.com/office/powerpoint/2010/main" val="33666016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3" y="204787"/>
            <a:ext cx="3008313" cy="871538"/>
          </a:xfrm>
        </p:spPr>
        <p:txBody>
          <a:bodyPr anchor="b"/>
          <a:lstStyle>
            <a:lvl1pPr algn="l">
              <a:defRPr sz="2000" b="1"/>
            </a:lvl1pPr>
          </a:lstStyle>
          <a:p>
            <a:r>
              <a:rPr lang="it-IT"/>
              <a:t>Click to edit Master title style</a:t>
            </a:r>
            <a:endParaRPr lang="en-US"/>
          </a:p>
        </p:txBody>
      </p:sp>
      <p:sp>
        <p:nvSpPr>
          <p:cNvPr id="3" name="Content Placeholder 2"/>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Click to edit Master text styles</a:t>
            </a:r>
          </a:p>
          <a:p>
            <a:pPr lvl="1"/>
            <a:r>
              <a:rPr lang="it-IT"/>
              <a:t>Second level</a:t>
            </a:r>
          </a:p>
          <a:p>
            <a:pPr lvl="2"/>
            <a:r>
              <a:rPr lang="it-IT"/>
              <a:t>Third level</a:t>
            </a:r>
          </a:p>
          <a:p>
            <a:pPr lvl="3"/>
            <a:r>
              <a:rPr lang="it-IT"/>
              <a:t>Fourth level</a:t>
            </a:r>
          </a:p>
          <a:p>
            <a:pPr lvl="4"/>
            <a:r>
              <a:rPr lang="it-IT"/>
              <a:t>Fifth level</a:t>
            </a:r>
            <a:endParaRPr lang="en-US"/>
          </a:p>
        </p:txBody>
      </p:sp>
      <p:sp>
        <p:nvSpPr>
          <p:cNvPr id="4" name="Text Placeholder 3"/>
          <p:cNvSpPr>
            <a:spLocks noGrp="1"/>
          </p:cNvSpPr>
          <p:nvPr>
            <p:ph type="body" sz="half" idx="2"/>
          </p:nvPr>
        </p:nvSpPr>
        <p:spPr>
          <a:xfrm>
            <a:off x="457203"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Click to edit Master text styles</a:t>
            </a:r>
          </a:p>
        </p:txBody>
      </p:sp>
      <p:sp>
        <p:nvSpPr>
          <p:cNvPr id="5" name="Date Placeholder 4"/>
          <p:cNvSpPr>
            <a:spLocks noGrp="1"/>
          </p:cNvSpPr>
          <p:nvPr>
            <p:ph type="dt" sz="half" idx="10"/>
          </p:nvPr>
        </p:nvSpPr>
        <p:spPr/>
        <p:txBody>
          <a:bodyPr/>
          <a:lstStyle/>
          <a:p>
            <a:fld id="{8EECB955-379B-5445-8E3B-43FFDB95458F}" type="datetimeFigureOut">
              <a:t>5/19/16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5D2BAE-90DC-0149-AC50-72D4E71DC794}" type="slidenum">
              <a:t>‹#›</a:t>
            </a:fld>
            <a:endParaRPr lang="en-US"/>
          </a:p>
        </p:txBody>
      </p:sp>
    </p:spTree>
    <p:extLst>
      <p:ext uri="{BB962C8B-B14F-4D97-AF65-F5344CB8AC3E}">
        <p14:creationId xmlns:p14="http://schemas.microsoft.com/office/powerpoint/2010/main" val="33721854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it-IT"/>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Click to edit Master text styles</a:t>
            </a:r>
          </a:p>
        </p:txBody>
      </p:sp>
      <p:sp>
        <p:nvSpPr>
          <p:cNvPr id="5" name="Date Placeholder 4"/>
          <p:cNvSpPr>
            <a:spLocks noGrp="1"/>
          </p:cNvSpPr>
          <p:nvPr>
            <p:ph type="dt" sz="half" idx="10"/>
          </p:nvPr>
        </p:nvSpPr>
        <p:spPr/>
        <p:txBody>
          <a:bodyPr/>
          <a:lstStyle/>
          <a:p>
            <a:fld id="{8EECB955-379B-5445-8E3B-43FFDB95458F}" type="datetimeFigureOut">
              <a:t>5/19/16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5D2BAE-90DC-0149-AC50-72D4E71DC794}" type="slidenum">
              <a:t>‹#›</a:t>
            </a:fld>
            <a:endParaRPr lang="en-US"/>
          </a:p>
        </p:txBody>
      </p:sp>
    </p:spTree>
    <p:extLst>
      <p:ext uri="{BB962C8B-B14F-4D97-AF65-F5344CB8AC3E}">
        <p14:creationId xmlns:p14="http://schemas.microsoft.com/office/powerpoint/2010/main" val="27753885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it-IT"/>
              <a:t>Click to edit Master text styles</a:t>
            </a:r>
          </a:p>
          <a:p>
            <a:pPr lvl="1"/>
            <a:r>
              <a:rPr lang="it-IT"/>
              <a:t>Second level</a:t>
            </a:r>
          </a:p>
          <a:p>
            <a:pPr lvl="2"/>
            <a:r>
              <a:rPr lang="it-IT"/>
              <a:t>Third level</a:t>
            </a:r>
          </a:p>
          <a:p>
            <a:pPr lvl="3"/>
            <a:r>
              <a:rPr lang="it-IT"/>
              <a:t>Fourth level</a:t>
            </a:r>
          </a:p>
          <a:p>
            <a:pPr lvl="4"/>
            <a:r>
              <a:rPr lang="it-IT"/>
              <a:t>Fifth level</a:t>
            </a:r>
            <a:endParaRPr lang="en-US"/>
          </a:p>
        </p:txBody>
      </p:sp>
      <p:sp>
        <p:nvSpPr>
          <p:cNvPr id="4" name="Date Placeholder 3"/>
          <p:cNvSpPr>
            <a:spLocks noGrp="1"/>
          </p:cNvSpPr>
          <p:nvPr>
            <p:ph type="dt" sz="half" idx="10"/>
          </p:nvPr>
        </p:nvSpPr>
        <p:spPr/>
        <p:txBody>
          <a:bodyPr/>
          <a:lstStyle/>
          <a:p>
            <a:fld id="{8EECB955-379B-5445-8E3B-43FFDB95458F}" type="datetimeFigureOut">
              <a:t>5/19/16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5D2BAE-90DC-0149-AC50-72D4E71DC794}" type="slidenum">
              <a:t>‹#›</a:t>
            </a:fld>
            <a:endParaRPr lang="en-US"/>
          </a:p>
        </p:txBody>
      </p:sp>
    </p:spTree>
    <p:extLst>
      <p:ext uri="{BB962C8B-B14F-4D97-AF65-F5344CB8AC3E}">
        <p14:creationId xmlns:p14="http://schemas.microsoft.com/office/powerpoint/2010/main" val="26218692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54781"/>
            <a:ext cx="2057400" cy="3290888"/>
          </a:xfrm>
        </p:spPr>
        <p:txBody>
          <a:bodyPr vert="eaVert"/>
          <a:lstStyle/>
          <a:p>
            <a:r>
              <a:rPr lang="it-IT"/>
              <a:t>Click to edit Master title style</a:t>
            </a:r>
            <a:endParaRPr lang="en-US"/>
          </a:p>
        </p:txBody>
      </p:sp>
      <p:sp>
        <p:nvSpPr>
          <p:cNvPr id="3" name="Vertical Text Placeholder 2"/>
          <p:cNvSpPr>
            <a:spLocks noGrp="1"/>
          </p:cNvSpPr>
          <p:nvPr>
            <p:ph type="body" orient="vert" idx="1"/>
          </p:nvPr>
        </p:nvSpPr>
        <p:spPr>
          <a:xfrm>
            <a:off x="457200" y="154781"/>
            <a:ext cx="6019800" cy="3290888"/>
          </a:xfrm>
        </p:spPr>
        <p:txBody>
          <a:bodyPr vert="eaVert"/>
          <a:lstStyle/>
          <a:p>
            <a:pPr lvl="0"/>
            <a:r>
              <a:rPr lang="it-IT"/>
              <a:t>Click to edit Master text styles</a:t>
            </a:r>
          </a:p>
          <a:p>
            <a:pPr lvl="1"/>
            <a:r>
              <a:rPr lang="it-IT"/>
              <a:t>Second level</a:t>
            </a:r>
          </a:p>
          <a:p>
            <a:pPr lvl="2"/>
            <a:r>
              <a:rPr lang="it-IT"/>
              <a:t>Third level</a:t>
            </a:r>
          </a:p>
          <a:p>
            <a:pPr lvl="3"/>
            <a:r>
              <a:rPr lang="it-IT"/>
              <a:t>Fourth level</a:t>
            </a:r>
          </a:p>
          <a:p>
            <a:pPr lvl="4"/>
            <a:r>
              <a:rPr lang="it-IT"/>
              <a:t>Fifth level</a:t>
            </a:r>
            <a:endParaRPr lang="en-US"/>
          </a:p>
        </p:txBody>
      </p:sp>
      <p:sp>
        <p:nvSpPr>
          <p:cNvPr id="4" name="Date Placeholder 3"/>
          <p:cNvSpPr>
            <a:spLocks noGrp="1"/>
          </p:cNvSpPr>
          <p:nvPr>
            <p:ph type="dt" sz="half" idx="10"/>
          </p:nvPr>
        </p:nvSpPr>
        <p:spPr/>
        <p:txBody>
          <a:bodyPr/>
          <a:lstStyle/>
          <a:p>
            <a:fld id="{8EECB955-379B-5445-8E3B-43FFDB95458F}" type="datetimeFigureOut">
              <a:t>5/19/16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5D2BAE-90DC-0149-AC50-72D4E71DC794}" type="slidenum">
              <a:t>‹#›</a:t>
            </a:fld>
            <a:endParaRPr lang="en-US"/>
          </a:p>
        </p:txBody>
      </p:sp>
    </p:spTree>
    <p:extLst>
      <p:ext uri="{BB962C8B-B14F-4D97-AF65-F5344CB8AC3E}">
        <p14:creationId xmlns:p14="http://schemas.microsoft.com/office/powerpoint/2010/main" val="179913840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it-IT"/>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it-IT"/>
              <a:t>Click to edit Master text styles</a:t>
            </a:r>
          </a:p>
          <a:p>
            <a:pPr lvl="1"/>
            <a:r>
              <a:rPr lang="it-IT"/>
              <a:t>Second level</a:t>
            </a:r>
          </a:p>
          <a:p>
            <a:pPr lvl="2"/>
            <a:r>
              <a:rPr lang="it-IT"/>
              <a:t>Third level</a:t>
            </a:r>
          </a:p>
          <a:p>
            <a:pPr lvl="3"/>
            <a:r>
              <a:rPr lang="it-IT"/>
              <a:t>Fourth level</a:t>
            </a:r>
          </a:p>
          <a:p>
            <a:pPr lvl="4"/>
            <a:r>
              <a:rPr lang="it-IT"/>
              <a:t>Fifth level</a:t>
            </a:r>
            <a:endParaRPr lang="en-US"/>
          </a:p>
        </p:txBody>
      </p:sp>
      <p:sp>
        <p:nvSpPr>
          <p:cNvPr id="4" name="Date Placeholder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EECB955-379B-5445-8E3B-43FFDB95458F}" type="datetimeFigureOut">
              <a:t>5/19/16</a:t>
            </a:fld>
            <a:endParaRPr lang="en-US"/>
          </a:p>
        </p:txBody>
      </p:sp>
      <p:sp>
        <p:nvSpPr>
          <p:cNvPr id="5" name="Footer Placeholder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F95D2BAE-90DC-0149-AC50-72D4E71DC794}" type="slidenum">
              <a:t>‹#›</a:t>
            </a:fld>
            <a:endParaRPr lang="en-US"/>
          </a:p>
        </p:txBody>
      </p:sp>
    </p:spTree>
    <p:extLst>
      <p:ext uri="{BB962C8B-B14F-4D97-AF65-F5344CB8AC3E}">
        <p14:creationId xmlns:p14="http://schemas.microsoft.com/office/powerpoint/2010/main" val="19630560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emf"/><Relationship Id="rId6" Type="http://schemas.openxmlformats.org/officeDocument/2006/relationships/image" Target="../media/image4.jp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6" name="Picture 15" descr="cover6_withmoon.png"/>
          <p:cNvPicPr>
            <a:picLocks noChangeAspect="1"/>
          </p:cNvPicPr>
          <p:nvPr/>
        </p:nvPicPr>
        <p:blipFill rotWithShape="1">
          <a:blip r:embed="rId3">
            <a:extLst>
              <a:ext uri="{28A0092B-C50C-407E-A947-70E740481C1C}">
                <a14:useLocalDpi xmlns:a14="http://schemas.microsoft.com/office/drawing/2010/main" val="0"/>
              </a:ext>
            </a:extLst>
          </a:blip>
          <a:srcRect t="5930" b="4535"/>
          <a:stretch/>
        </p:blipFill>
        <p:spPr>
          <a:xfrm>
            <a:off x="1959984" y="699905"/>
            <a:ext cx="6050301" cy="4360148"/>
          </a:xfrm>
          <a:prstGeom prst="rect">
            <a:avLst/>
          </a:prstGeom>
        </p:spPr>
      </p:pic>
      <p:sp>
        <p:nvSpPr>
          <p:cNvPr id="11" name="TextBox 8"/>
          <p:cNvSpPr txBox="1">
            <a:spLocks noChangeArrowheads="1"/>
          </p:cNvSpPr>
          <p:nvPr/>
        </p:nvSpPr>
        <p:spPr bwMode="auto">
          <a:xfrm>
            <a:off x="2333154" y="4969"/>
            <a:ext cx="4450543" cy="715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14281" tIns="57139" rIns="114281" bIns="57139">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defRPr/>
            </a:pPr>
            <a:r>
              <a:rPr lang="en-US" sz="1300" b="1" i="1" dirty="0" err="1">
                <a:solidFill>
                  <a:schemeClr val="accent6"/>
                </a:solidFill>
                <a:latin typeface="+mj-lt"/>
              </a:rPr>
              <a:t>Dipartimento</a:t>
            </a:r>
            <a:r>
              <a:rPr lang="en-US" sz="1300" b="1" i="1" dirty="0">
                <a:solidFill>
                  <a:schemeClr val="accent6"/>
                </a:solidFill>
                <a:latin typeface="+mj-lt"/>
              </a:rPr>
              <a:t> di </a:t>
            </a:r>
            <a:r>
              <a:rPr lang="en-US" sz="1300" b="1" i="1" dirty="0" err="1">
                <a:solidFill>
                  <a:schemeClr val="accent6"/>
                </a:solidFill>
                <a:latin typeface="+mj-lt"/>
              </a:rPr>
              <a:t>Scienze</a:t>
            </a:r>
            <a:r>
              <a:rPr lang="en-US" sz="1300" b="1" i="1" dirty="0">
                <a:solidFill>
                  <a:schemeClr val="accent6"/>
                </a:solidFill>
                <a:latin typeface="+mj-lt"/>
              </a:rPr>
              <a:t> </a:t>
            </a:r>
            <a:r>
              <a:rPr lang="en-US" sz="1300" b="1" i="1" dirty="0" err="1">
                <a:solidFill>
                  <a:schemeClr val="accent6"/>
                </a:solidFill>
                <a:latin typeface="+mj-lt"/>
              </a:rPr>
              <a:t>della</a:t>
            </a:r>
            <a:r>
              <a:rPr lang="en-US" sz="1300" b="1" i="1" dirty="0">
                <a:solidFill>
                  <a:schemeClr val="accent6"/>
                </a:solidFill>
                <a:latin typeface="+mj-lt"/>
              </a:rPr>
              <a:t> Terra, </a:t>
            </a:r>
            <a:r>
              <a:rPr lang="en-US" sz="1300" b="1" i="1" dirty="0" err="1">
                <a:solidFill>
                  <a:schemeClr val="accent6"/>
                </a:solidFill>
                <a:latin typeface="+mj-lt"/>
              </a:rPr>
              <a:t>Università</a:t>
            </a:r>
            <a:r>
              <a:rPr lang="en-US" sz="1300" b="1" i="1" dirty="0">
                <a:solidFill>
                  <a:schemeClr val="accent6"/>
                </a:solidFill>
                <a:latin typeface="+mj-lt"/>
              </a:rPr>
              <a:t> di Pisa</a:t>
            </a:r>
          </a:p>
          <a:p>
            <a:pPr algn="ctr" eaLnBrk="1" hangingPunct="1">
              <a:defRPr/>
            </a:pPr>
            <a:r>
              <a:rPr lang="en-US" sz="1300" b="1" i="1" dirty="0">
                <a:solidFill>
                  <a:schemeClr val="accent6"/>
                </a:solidFill>
                <a:latin typeface="+mj-lt"/>
              </a:rPr>
              <a:t>Corso di Geologia Planetaria</a:t>
            </a:r>
          </a:p>
          <a:p>
            <a:pPr algn="ctr" eaLnBrk="1" hangingPunct="1">
              <a:defRPr/>
            </a:pPr>
            <a:r>
              <a:rPr lang="en-US" sz="1300" b="1" i="1" dirty="0">
                <a:solidFill>
                  <a:schemeClr val="accent6"/>
                </a:solidFill>
                <a:latin typeface="+mj-lt"/>
              </a:rPr>
              <a:t>Corso di Dottorato Regionale di Scienze della Terra "Pegaso" </a:t>
            </a:r>
          </a:p>
        </p:txBody>
      </p:sp>
      <p:pic>
        <p:nvPicPr>
          <p:cNvPr id="12" name="Picture 11" descr="mammut.png"/>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585404" y="177029"/>
            <a:ext cx="995942" cy="550473"/>
          </a:xfrm>
          <a:prstGeom prst="rect">
            <a:avLst/>
          </a:prstGeom>
          <a:effectLst>
            <a:reflection blurRad="6350" stA="52000" endA="300" endPos="35000" dir="5400000" sy="-100000" algn="bl" rotWithShape="0"/>
          </a:effectLst>
        </p:spPr>
      </p:pic>
      <p:pic>
        <p:nvPicPr>
          <p:cNvPr id="13" name="Picture 12" descr="cherubino_white.eps"/>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33425" y="117496"/>
            <a:ext cx="676607" cy="697678"/>
          </a:xfrm>
          <a:prstGeom prst="rect">
            <a:avLst/>
          </a:prstGeom>
          <a:ln>
            <a:noFill/>
          </a:ln>
          <a:effectLst>
            <a:outerShdw blurRad="292100" dist="139700" dir="2700000" algn="tl" rotWithShape="0">
              <a:srgbClr val="333333">
                <a:alpha val="65000"/>
              </a:srgbClr>
            </a:outerShdw>
            <a:reflection blurRad="6350" stA="52000" endA="300" endPos="35000" dir="5400000" sy="-100000" algn="bl" rotWithShape="0"/>
          </a:effectLst>
        </p:spPr>
      </p:pic>
      <p:sp>
        <p:nvSpPr>
          <p:cNvPr id="14" name="TextBox 13"/>
          <p:cNvSpPr txBox="1"/>
          <p:nvPr/>
        </p:nvSpPr>
        <p:spPr>
          <a:xfrm>
            <a:off x="453008" y="1162135"/>
            <a:ext cx="5492958" cy="1735850"/>
          </a:xfrm>
          <a:prstGeom prst="rect">
            <a:avLst/>
          </a:prstGeom>
          <a:noFill/>
        </p:spPr>
        <p:txBody>
          <a:bodyPr wrap="square" lIns="128005" tIns="64003" rIns="128005" bIns="64003" rtlCol="0">
            <a:spAutoFit/>
          </a:bodyPr>
          <a:lstStyle/>
          <a:p>
            <a:r>
              <a:rPr lang="en-US" b="1" i="1">
                <a:solidFill>
                  <a:srgbClr val="FFFFFF"/>
                </a:solidFill>
              </a:rPr>
              <a:t>AVVISO DI SEMINARIO</a:t>
            </a:r>
          </a:p>
          <a:p>
            <a:pPr>
              <a:lnSpc>
                <a:spcPct val="80000"/>
              </a:lnSpc>
            </a:pPr>
            <a:endParaRPr lang="en-US">
              <a:solidFill>
                <a:srgbClr val="FFFFFF"/>
              </a:solidFill>
            </a:endParaRPr>
          </a:p>
          <a:p>
            <a:r>
              <a:rPr lang="en-US" sz="2400" b="1">
                <a:solidFill>
                  <a:srgbClr val="FFFFFF"/>
                </a:solidFill>
              </a:rPr>
              <a:t>Proto-Earth:</a:t>
            </a:r>
          </a:p>
          <a:p>
            <a:r>
              <a:rPr lang="en-US" sz="2400" b="1">
                <a:solidFill>
                  <a:srgbClr val="FFFFFF"/>
                </a:solidFill>
              </a:rPr>
              <a:t>Widespread mixing and burial of Earth’s Hadean crust by asteroid  impacts</a:t>
            </a:r>
            <a:endParaRPr lang="en-US" sz="2400" b="1" i="1">
              <a:solidFill>
                <a:srgbClr val="FFFFFF"/>
              </a:solidFill>
            </a:endParaRPr>
          </a:p>
        </p:txBody>
      </p:sp>
      <p:sp>
        <p:nvSpPr>
          <p:cNvPr id="15" name="Rectangle 14"/>
          <p:cNvSpPr/>
          <p:nvPr/>
        </p:nvSpPr>
        <p:spPr>
          <a:xfrm>
            <a:off x="2778056" y="4376799"/>
            <a:ext cx="6098307" cy="683254"/>
          </a:xfrm>
          <a:prstGeom prst="rect">
            <a:avLst/>
          </a:prstGeom>
        </p:spPr>
        <p:txBody>
          <a:bodyPr wrap="square" lIns="128005" tIns="64003" rIns="128005" bIns="64003">
            <a:spAutoFit/>
          </a:bodyPr>
          <a:lstStyle/>
          <a:p>
            <a:pPr algn="r"/>
            <a:r>
              <a:rPr lang="en-US" sz="1200" i="1">
                <a:solidFill>
                  <a:srgbClr val="FFFFFF"/>
                </a:solidFill>
              </a:rPr>
              <a:t>lunedi 13 giugno, 2016,  ore 14:00, Aula C,</a:t>
            </a:r>
          </a:p>
          <a:p>
            <a:pPr algn="r"/>
            <a:r>
              <a:rPr lang="en-US" sz="1200" i="1">
                <a:solidFill>
                  <a:srgbClr val="FFFFFF"/>
                </a:solidFill>
              </a:rPr>
              <a:t>Dip. Scienze della Terra, Università di Pisa</a:t>
            </a:r>
          </a:p>
          <a:p>
            <a:pPr algn="r"/>
            <a:r>
              <a:rPr lang="en-US" sz="1200" i="1">
                <a:solidFill>
                  <a:srgbClr val="FFFFFF"/>
                </a:solidFill>
              </a:rPr>
              <a:t>info:  luigi.folco@unipi.it</a:t>
            </a:r>
          </a:p>
        </p:txBody>
      </p:sp>
      <p:sp>
        <p:nvSpPr>
          <p:cNvPr id="18" name="TextBox 17"/>
          <p:cNvSpPr txBox="1"/>
          <p:nvPr/>
        </p:nvSpPr>
        <p:spPr>
          <a:xfrm>
            <a:off x="453009" y="3068969"/>
            <a:ext cx="2325048" cy="1295729"/>
          </a:xfrm>
          <a:prstGeom prst="rect">
            <a:avLst/>
          </a:prstGeom>
          <a:noFill/>
        </p:spPr>
        <p:txBody>
          <a:bodyPr wrap="square" lIns="128005" tIns="64003" rIns="128005" bIns="64003" rtlCol="0">
            <a:spAutoFit/>
          </a:bodyPr>
          <a:lstStyle/>
          <a:p>
            <a:r>
              <a:rPr lang="en-US" b="1">
                <a:solidFill>
                  <a:schemeClr val="bg1"/>
                </a:solidFill>
              </a:rPr>
              <a:t>dott. Simone Marchi</a:t>
            </a:r>
          </a:p>
          <a:p>
            <a:pPr>
              <a:lnSpc>
                <a:spcPct val="90000"/>
              </a:lnSpc>
            </a:pPr>
            <a:endParaRPr lang="en-US" sz="1200" i="1">
              <a:solidFill>
                <a:schemeClr val="bg1"/>
              </a:solidFill>
            </a:endParaRPr>
          </a:p>
          <a:p>
            <a:pPr>
              <a:lnSpc>
                <a:spcPct val="90000"/>
              </a:lnSpc>
            </a:pPr>
            <a:r>
              <a:rPr lang="en-US" sz="1200" i="1">
                <a:solidFill>
                  <a:schemeClr val="bg1"/>
                </a:solidFill>
              </a:rPr>
              <a:t>Solar System Exploration</a:t>
            </a:r>
          </a:p>
          <a:p>
            <a:pPr>
              <a:lnSpc>
                <a:spcPct val="90000"/>
              </a:lnSpc>
            </a:pPr>
            <a:r>
              <a:rPr lang="en-US" sz="1200" i="1">
                <a:solidFill>
                  <a:schemeClr val="bg1"/>
                </a:solidFill>
              </a:rPr>
              <a:t>Research Virtual Institute</a:t>
            </a:r>
          </a:p>
          <a:p>
            <a:pPr>
              <a:lnSpc>
                <a:spcPct val="90000"/>
              </a:lnSpc>
            </a:pPr>
            <a:endParaRPr lang="en-US" sz="400">
              <a:solidFill>
                <a:schemeClr val="bg1"/>
              </a:solidFill>
            </a:endParaRPr>
          </a:p>
          <a:p>
            <a:pPr>
              <a:lnSpc>
                <a:spcPct val="90000"/>
              </a:lnSpc>
            </a:pPr>
            <a:r>
              <a:rPr lang="en-US" sz="1200">
                <a:solidFill>
                  <a:schemeClr val="bg1"/>
                </a:solidFill>
              </a:rPr>
              <a:t>Southwest Research Institute</a:t>
            </a:r>
          </a:p>
          <a:p>
            <a:pPr>
              <a:lnSpc>
                <a:spcPct val="90000"/>
              </a:lnSpc>
            </a:pPr>
            <a:r>
              <a:rPr lang="en-US" sz="1200">
                <a:solidFill>
                  <a:schemeClr val="bg1"/>
                </a:solidFill>
              </a:rPr>
              <a:t>Boulder, CO, USA</a:t>
            </a:r>
            <a:endParaRPr lang="en-GB" sz="1200" b="1" dirty="0">
              <a:solidFill>
                <a:schemeClr val="bg1"/>
              </a:solidFill>
            </a:endParaRPr>
          </a:p>
        </p:txBody>
      </p:sp>
      <p:pic>
        <p:nvPicPr>
          <p:cNvPr id="2" name="Picture 1" descr="index.jp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85404" y="4412124"/>
            <a:ext cx="1374580" cy="3178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357770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106</TotalTime>
  <Words>91</Words>
  <Application>Microsoft Macintosh PowerPoint</Application>
  <PresentationFormat>On-screen Show (16:9)</PresentationFormat>
  <Paragraphs>38</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MNA-SI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luigi folco</dc:creator>
  <cp:lastModifiedBy>luigi folco</cp:lastModifiedBy>
  <cp:revision>16</cp:revision>
  <dcterms:created xsi:type="dcterms:W3CDTF">2016-05-18T15:58:53Z</dcterms:created>
  <dcterms:modified xsi:type="dcterms:W3CDTF">2016-05-19T07:38:18Z</dcterms:modified>
</cp:coreProperties>
</file>