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presentation.xml" ContentType="application/vnd.openxmlformats-officedocument.presentationml.presentation.main+xml"/>
  <Default Extension="wdp" ContentType="image/vnd.ms-photo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>
          <a:srgbClr val="FF0000"/>
        </p14:laserClr>
      </p:ext>
      <p:ext uri="{2FDB2607-1784-4EEB-B798-7EB5836EED8A}">
        <p14:showMediaCtrls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"/>
      </p:ext>
    </p:extLst>
  </p:showPr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592" y="-12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DC7E-5F05-4A32-BC8F-7003D895582F}" type="datetimeFigureOut">
              <a:rPr lang="en-US" smtClean="0"/>
              <a:pPr/>
              <a:t>17-03-2016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92A9-0347-4F74-9F5D-2FC511FCDF7D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790936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DC7E-5F05-4A32-BC8F-7003D895582F}" type="datetimeFigureOut">
              <a:rPr lang="en-US" smtClean="0"/>
              <a:pPr/>
              <a:t>17-03-2016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92A9-0347-4F74-9F5D-2FC511FCDF7D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717162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DC7E-5F05-4A32-BC8F-7003D895582F}" type="datetimeFigureOut">
              <a:rPr lang="en-US" smtClean="0"/>
              <a:pPr/>
              <a:t>17-03-2016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92A9-0347-4F74-9F5D-2FC511FCDF7D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339388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DC7E-5F05-4A32-BC8F-7003D895582F}" type="datetimeFigureOut">
              <a:rPr lang="en-US" smtClean="0"/>
              <a:pPr/>
              <a:t>17-03-2016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92A9-0347-4F74-9F5D-2FC511FCDF7D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147910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DC7E-5F05-4A32-BC8F-7003D895582F}" type="datetimeFigureOut">
              <a:rPr lang="en-US" smtClean="0"/>
              <a:pPr/>
              <a:t>17-03-2016</a:t>
            </a:fld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92A9-0347-4F74-9F5D-2FC511FCDF7D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85400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DC7E-5F05-4A32-BC8F-7003D895582F}" type="datetimeFigureOut">
              <a:rPr lang="en-US" smtClean="0"/>
              <a:pPr/>
              <a:t>17-03-2016</a:t>
            </a:fld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92A9-0347-4F74-9F5D-2FC511FCDF7D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585472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DC7E-5F05-4A32-BC8F-7003D895582F}" type="datetimeFigureOut">
              <a:rPr lang="en-US" smtClean="0"/>
              <a:pPr/>
              <a:t>17-03-2016</a:t>
            </a:fld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92A9-0347-4F74-9F5D-2FC511FCDF7D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977941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DC7E-5F05-4A32-BC8F-7003D895582F}" type="datetimeFigureOut">
              <a:rPr lang="en-US" smtClean="0"/>
              <a:pPr/>
              <a:t>17-03-2016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92A9-0347-4F74-9F5D-2FC511FCDF7D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64502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DC7E-5F05-4A32-BC8F-7003D895582F}" type="datetimeFigureOut">
              <a:rPr lang="en-US" smtClean="0"/>
              <a:pPr/>
              <a:t>17-03-2016</a:t>
            </a:fld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92A9-0347-4F74-9F5D-2FC511FCDF7D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647130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DC7E-5F05-4A32-BC8F-7003D895582F}" type="datetimeFigureOut">
              <a:rPr lang="en-US" smtClean="0"/>
              <a:pPr/>
              <a:t>17-03-2016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92A9-0347-4F74-9F5D-2FC511FCDF7D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831561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5DC7E-5F05-4A32-BC8F-7003D895582F}" type="datetimeFigureOut">
              <a:rPr lang="en-US" smtClean="0"/>
              <a:pPr/>
              <a:t>17-03-2016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92A9-0347-4F74-9F5D-2FC511FCDF7D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7907812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 name="31_1_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egnaposto testo 32"/>
          <p:cNvSpPr>
            <a:spLocks noGrp="1"/>
          </p:cNvSpPr>
          <p:nvPr>
            <p:ph type="body" idx="10"/>
          </p:nvPr>
        </p:nvSpPr>
        <p:spPr>
          <a:xfrm>
            <a:off x="120090" y="6526262"/>
            <a:ext cx="8991544" cy="304056"/>
          </a:xfrm>
          <a:prstGeom prst="rect">
            <a:avLst/>
          </a:prstGeom>
          <a:noFill/>
          <a:ln w="16510" cmpd="sng">
            <a:solidFill>
              <a:srgbClr val="B0580F"/>
            </a:solidFill>
            <a:prstDash val="solid"/>
          </a:ln>
        </p:spPr>
        <p:txBody>
          <a:bodyPr lIns="0" tIns="0" rIns="0" bIns="0" anchor="t"/>
          <a:lstStyle>
            <a:lvl1pPr marL="160706" marR="0" indent="0" algn="l">
              <a:lnSpc>
                <a:spcPts val="2039"/>
              </a:lnSpc>
              <a:spcAft>
                <a:spcPts val="0"/>
              </a:spcAft>
              <a:defRPr/>
            </a:lvl1pPr>
          </a:lstStyle>
          <a:p>
            <a:pPr marL="228600" marR="0" indent="0" algn="l">
              <a:lnSpc>
                <a:spcPts val="2900"/>
              </a:lnSpc>
              <a:spcAft>
                <a:spcPts val="0"/>
              </a:spcAft>
            </a:pPr>
            <a:r>
              <a:rPr lang="it-IT" sz="2000" u="sng" spc="-42">
                <a:solidFill>
                  <a:srgbClr val="0000FF"/>
                </a:solidFill>
                <a:latin typeface="Calibri" panose="22635452340000000000" pitchFamily="1"/>
              </a:rPr>
              <a:t>http://www.roars.it/online/universita-qualche-perplessita-sui-metodi-di-valutazione/</a:t>
            </a:r>
          </a:p>
        </p:txBody>
      </p:sp>
      <p:sp>
        <p:nvSpPr>
          <p:cNvPr id="34" name="Segnaposto testo 33"/>
          <p:cNvSpPr>
            <a:spLocks noGrp="1"/>
          </p:cNvSpPr>
          <p:nvPr>
            <p:ph type="body" idx="10"/>
          </p:nvPr>
        </p:nvSpPr>
        <p:spPr>
          <a:xfrm>
            <a:off x="694645" y="63401"/>
            <a:ext cx="7767880" cy="862608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96423" rIns="0" bIns="0" anchor="t"/>
          <a:lstStyle>
            <a:lvl1pPr marL="0" marR="0" indent="0" algn="ctr">
              <a:lnSpc>
                <a:spcPct val="95999"/>
              </a:lnSpc>
              <a:spcAft>
                <a:spcPts val="506"/>
              </a:spcAft>
              <a:defRPr/>
            </a:lvl1pPr>
          </a:lstStyle>
          <a:p>
            <a:pPr marL="0" marR="0" indent="0" algn="ctr">
              <a:lnSpc>
                <a:spcPct val="95999"/>
              </a:lnSpc>
              <a:spcAft>
                <a:spcPts val="720"/>
              </a:spcAft>
            </a:pPr>
            <a:r>
              <a:rPr lang="it-IT" sz="4400" spc="-35">
                <a:solidFill>
                  <a:srgbClr val="050304"/>
                </a:solidFill>
                <a:latin typeface="Calibri" panose="22635452340000000000" pitchFamily="1"/>
              </a:rPr>
              <a:t>Fondo di finanziamento ordinario</a:t>
            </a:r>
          </a:p>
        </p:txBody>
      </p:sp>
      <p:sp>
        <p:nvSpPr>
          <p:cNvPr id="37" name="Segnaposto testo 36"/>
          <p:cNvSpPr>
            <a:spLocks noGrp="1"/>
          </p:cNvSpPr>
          <p:nvPr>
            <p:ph type="body" idx="10"/>
          </p:nvPr>
        </p:nvSpPr>
        <p:spPr>
          <a:xfrm>
            <a:off x="120090" y="2057400"/>
            <a:ext cx="9000026" cy="225028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0" rIns="0" bIns="0" anchor="t"/>
          <a:lstStyle>
            <a:lvl1pPr marL="642823" marR="0" indent="0" algn="l">
              <a:lnSpc>
                <a:spcPts val="2039"/>
              </a:lnSpc>
              <a:spcAft>
                <a:spcPts val="0"/>
              </a:spcAft>
              <a:tabLst>
                <a:tab pos="1988734" algn="l"/>
                <a:tab pos="3804710" algn="l"/>
                <a:tab pos="8841051" algn="r"/>
              </a:tabLst>
              <a:defRPr/>
            </a:lvl1pPr>
          </a:lstStyle>
          <a:p>
            <a:pPr marL="914400" marR="0" indent="0" algn="l">
              <a:lnSpc>
                <a:spcPts val="2900"/>
              </a:lnSpc>
              <a:spcAft>
                <a:spcPts val="0"/>
              </a:spcAft>
              <a:tabLst>
                <a:tab pos="2828925" algn="l"/>
                <a:tab pos="5412105" algn="l"/>
                <a:tab pos="12576175" algn="r"/>
              </a:tabLst>
            </a:pPr>
            <a:r>
              <a:rPr lang="it-IT" sz="2000" spc="-197">
                <a:solidFill>
                  <a:srgbClr val="AAAAAA"/>
                </a:solidFill>
                <a:latin typeface="Calibri" panose="22635452340000000000" pitchFamily="1"/>
              </a:rPr>
              <a:t>Moratti	</a:t>
            </a:r>
            <a:r>
              <a:rPr lang="it-IT" sz="2000" spc="-148">
                <a:solidFill>
                  <a:srgbClr val="AAAAAA"/>
                </a:solidFill>
                <a:latin typeface="Calibri" panose="22635452340000000000" pitchFamily="1"/>
              </a:rPr>
              <a:t>Mussi	</a:t>
            </a:r>
            <a:r>
              <a:rPr lang="it-IT" sz="2000" spc="-91">
                <a:solidFill>
                  <a:srgbClr val="AAAAAA"/>
                </a:solidFill>
                <a:latin typeface="Calibri" panose="22635452340000000000" pitchFamily="1"/>
              </a:rPr>
              <a:t>Gelmini	</a:t>
            </a:r>
            <a:r>
              <a:rPr lang="it-IT" sz="2000" spc="63">
                <a:solidFill>
                  <a:srgbClr val="AAAAAA"/>
                </a:solidFill>
                <a:latin typeface="Calibri" panose="22635452340000000000" pitchFamily="1"/>
              </a:rPr>
              <a:t>Profumo Carrozza Giannini</a:t>
            </a:r>
          </a:p>
        </p:txBody>
      </p:sp>
      <p:sp>
        <p:nvSpPr>
          <p:cNvPr id="40" name="Segnaposto testo 39"/>
          <p:cNvSpPr>
            <a:spLocks noGrp="1"/>
          </p:cNvSpPr>
          <p:nvPr>
            <p:ph type="body" idx="10"/>
          </p:nvPr>
        </p:nvSpPr>
        <p:spPr>
          <a:xfrm>
            <a:off x="120090" y="6191846"/>
            <a:ext cx="9000026" cy="334417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0" rIns="0" bIns="0" anchor="t"/>
          <a:lstStyle>
            <a:lvl1pPr marL="1574917" marR="0" indent="0" algn="l">
              <a:lnSpc>
                <a:spcPct val="95999"/>
              </a:lnSpc>
              <a:spcAft>
                <a:spcPts val="127"/>
              </a:spcAft>
              <a:defRPr/>
            </a:lvl1pPr>
          </a:lstStyle>
          <a:p>
            <a:pPr marL="2240280" marR="0" indent="0" algn="l">
              <a:lnSpc>
                <a:spcPct val="95999"/>
              </a:lnSpc>
              <a:spcAft>
                <a:spcPts val="180"/>
              </a:spcAft>
            </a:pPr>
            <a:r>
              <a:rPr lang="it-IT" sz="2000" spc="-35">
                <a:solidFill>
                  <a:srgbClr val="00882B"/>
                </a:solidFill>
                <a:latin typeface="Calibri" panose="22635452340000000000" pitchFamily="1"/>
              </a:rPr>
              <a:t>Fonte: MIUR -Elaborazione: Università La Sapienza di Roma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 name="32_1_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egnaposto testo 63"/>
          <p:cNvSpPr>
            <a:spLocks noGrp="1"/>
          </p:cNvSpPr>
          <p:nvPr>
            <p:ph type="body" idx="10"/>
          </p:nvPr>
        </p:nvSpPr>
        <p:spPr>
          <a:xfrm>
            <a:off x="68750" y="6495008"/>
            <a:ext cx="8987080" cy="277713"/>
          </a:xfrm>
          <a:prstGeom prst="rect">
            <a:avLst/>
          </a:prstGeom>
          <a:noFill/>
          <a:ln w="25400" cmpd="sng">
            <a:solidFill>
              <a:srgbClr val="40560F"/>
            </a:solidFill>
            <a:prstDash val="solid"/>
          </a:ln>
        </p:spPr>
        <p:txBody>
          <a:bodyPr lIns="0" tIns="0" rIns="0" bIns="0" anchor="t"/>
          <a:lstStyle>
            <a:lvl1pPr marL="385694" marR="0" indent="0" algn="l">
              <a:lnSpc>
                <a:spcPts val="1758"/>
              </a:lnSpc>
              <a:spcAft>
                <a:spcPts val="0"/>
              </a:spcAft>
              <a:defRPr/>
            </a:lvl1pPr>
          </a:lstStyle>
          <a:p>
            <a:pPr marL="548640" marR="0" indent="0" algn="l">
              <a:lnSpc>
                <a:spcPts val="2500"/>
              </a:lnSpc>
              <a:spcAft>
                <a:spcPts val="0"/>
              </a:spcAft>
            </a:pPr>
            <a:r>
              <a:rPr lang="it-IT" sz="1700" u="sng" spc="-53">
                <a:solidFill>
                  <a:srgbClr val="0000FF"/>
                </a:solidFill>
                <a:latin typeface="Calibri" panose="22635452340000000000" pitchFamily="1"/>
              </a:rPr>
              <a:t>http://www.roars.it/o</a:t>
            </a:r>
            <a:r>
              <a:rPr lang="it-IT" sz="1700" spc="-53">
                <a:solidFill>
                  <a:srgbClr val="00882B"/>
                </a:solidFill>
                <a:latin typeface="Calibri" panose="22635452340000000000" pitchFamily="1"/>
              </a:rPr>
              <a:t> nli ne/wp-content/u ploads/2016/02/VQR-da-toccasana-a-ostaggio-rev2. pdf</a:t>
            </a:r>
          </a:p>
        </p:txBody>
      </p:sp>
      <p:sp>
        <p:nvSpPr>
          <p:cNvPr id="65" name="Segnaposto testo 64"/>
          <p:cNvSpPr>
            <a:spLocks noGrp="1"/>
          </p:cNvSpPr>
          <p:nvPr>
            <p:ph type="body" idx="10"/>
          </p:nvPr>
        </p:nvSpPr>
        <p:spPr>
          <a:xfrm>
            <a:off x="68750" y="6495008"/>
            <a:ext cx="8987080" cy="277713"/>
          </a:xfrm>
          <a:prstGeom prst="rect">
            <a:avLst/>
          </a:prstGeom>
          <a:noFill/>
          <a:ln w="25400" cmpd="sng">
            <a:solidFill>
              <a:srgbClr val="40560F"/>
            </a:solidFill>
            <a:prstDash val="solid"/>
          </a:ln>
        </p:spPr>
        <p:txBody>
          <a:bodyPr lIns="0" tIns="0" rIns="0" bIns="0" anchor="t"/>
          <a:lstStyle>
            <a:lvl1pPr marL="385694" marR="0" indent="0" algn="l">
              <a:lnSpc>
                <a:spcPts val="1758"/>
              </a:lnSpc>
              <a:spcAft>
                <a:spcPts val="0"/>
              </a:spcAft>
              <a:defRPr/>
            </a:lvl1pPr>
          </a:lstStyle>
          <a:p>
            <a:pPr marL="548640" marR="0" indent="0" algn="l">
              <a:lnSpc>
                <a:spcPts val="2500"/>
              </a:lnSpc>
              <a:spcAft>
                <a:spcPts val="0"/>
              </a:spcAft>
            </a:pPr>
            <a:r>
              <a:rPr lang="it-IT" sz="1700" u="sng" spc="-53">
                <a:solidFill>
                  <a:srgbClr val="0000FF"/>
                </a:solidFill>
                <a:latin typeface="Calibri" panose="22635452340000000000" pitchFamily="1"/>
              </a:rPr>
              <a:t>http://www.roars.it/o</a:t>
            </a:r>
            <a:r>
              <a:rPr lang="it-IT" sz="1700" spc="-53">
                <a:solidFill>
                  <a:srgbClr val="00882B"/>
                </a:solidFill>
                <a:latin typeface="Calibri" panose="22635452340000000000" pitchFamily="1"/>
              </a:rPr>
              <a:t> nli ne/wp-content/u ploads/2016/02/VQR-da-toccasana-a-ostaggio-rev2. pdf</a:t>
            </a:r>
          </a:p>
        </p:txBody>
      </p:sp>
      <p:sp>
        <p:nvSpPr>
          <p:cNvPr id="66" name="Segnaposto testo 65"/>
          <p:cNvSpPr>
            <a:spLocks noGrp="1"/>
          </p:cNvSpPr>
          <p:nvPr>
            <p:ph type="body" idx="10"/>
          </p:nvPr>
        </p:nvSpPr>
        <p:spPr>
          <a:xfrm>
            <a:off x="68750" y="6495008"/>
            <a:ext cx="8987080" cy="277713"/>
          </a:xfrm>
          <a:prstGeom prst="rect">
            <a:avLst/>
          </a:prstGeom>
          <a:noFill/>
          <a:ln w="25400" cmpd="sng">
            <a:solidFill>
              <a:srgbClr val="40560F"/>
            </a:solidFill>
            <a:prstDash val="solid"/>
          </a:ln>
        </p:spPr>
        <p:txBody>
          <a:bodyPr lIns="0" tIns="0" rIns="0" bIns="0" anchor="t"/>
          <a:lstStyle>
            <a:lvl1pPr marL="385694" marR="0" indent="0" algn="l">
              <a:lnSpc>
                <a:spcPts val="1758"/>
              </a:lnSpc>
              <a:spcAft>
                <a:spcPts val="0"/>
              </a:spcAft>
              <a:defRPr/>
            </a:lvl1pPr>
          </a:lstStyle>
          <a:p>
            <a:pPr marL="548640" marR="0" indent="0" algn="l">
              <a:lnSpc>
                <a:spcPts val="2500"/>
              </a:lnSpc>
              <a:spcAft>
                <a:spcPts val="0"/>
              </a:spcAft>
            </a:pPr>
            <a:r>
              <a:rPr lang="it-IT" sz="1700" u="sng" spc="-53">
                <a:solidFill>
                  <a:srgbClr val="0000FF"/>
                </a:solidFill>
                <a:latin typeface="Calibri" panose="22635452340000000000" pitchFamily="1"/>
              </a:rPr>
              <a:t>http://www.roars.it/o</a:t>
            </a:r>
            <a:r>
              <a:rPr lang="it-IT" sz="1700" spc="-53">
                <a:solidFill>
                  <a:srgbClr val="00882B"/>
                </a:solidFill>
                <a:latin typeface="Calibri" panose="22635452340000000000" pitchFamily="1"/>
              </a:rPr>
              <a:t> nli ne/wp-content/u ploads/2016/02/VQR-da-toccasana-a-ostaggio-rev2. pdf</a:t>
            </a:r>
          </a:p>
        </p:txBody>
      </p:sp>
      <p:sp>
        <p:nvSpPr>
          <p:cNvPr id="67" name="Segnaposto testo 66"/>
          <p:cNvSpPr>
            <a:spLocks noGrp="1"/>
          </p:cNvSpPr>
          <p:nvPr>
            <p:ph type="body" idx="10"/>
          </p:nvPr>
        </p:nvSpPr>
        <p:spPr>
          <a:xfrm>
            <a:off x="157590" y="226368"/>
            <a:ext cx="8841543" cy="1346597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80353" rIns="0" bIns="0" anchor="t"/>
          <a:lstStyle>
            <a:lvl1pPr marL="0" marR="0" indent="0" algn="ctr">
              <a:lnSpc>
                <a:spcPct val="95999"/>
              </a:lnSpc>
              <a:spcAft>
                <a:spcPts val="5062"/>
              </a:spcAft>
              <a:defRPr/>
            </a:lvl1pPr>
          </a:lstStyle>
          <a:p>
            <a:pPr marL="0" marR="0" indent="0" algn="ctr">
              <a:lnSpc>
                <a:spcPct val="95999"/>
              </a:lnSpc>
              <a:spcAft>
                <a:spcPts val="7200"/>
              </a:spcAft>
            </a:pPr>
            <a:r>
              <a:rPr lang="it-IT" sz="3700" spc="-18">
                <a:solidFill>
                  <a:srgbClr val="000000"/>
                </a:solidFill>
                <a:latin typeface="Calibri" panose="22635452340000000000" pitchFamily="1"/>
              </a:rPr>
              <a:t>L’Italia spende troppo in educazione terziaria?</a:t>
            </a:r>
          </a:p>
        </p:txBody>
      </p:sp>
      <p:sp>
        <p:nvSpPr>
          <p:cNvPr id="70" name="Segnaposto testo 69"/>
          <p:cNvSpPr>
            <a:spLocks noGrp="1"/>
          </p:cNvSpPr>
          <p:nvPr>
            <p:ph type="body" idx="10"/>
          </p:nvPr>
        </p:nvSpPr>
        <p:spPr>
          <a:xfrm>
            <a:off x="157590" y="6060579"/>
            <a:ext cx="8966990" cy="271016"/>
          </a:xfrm>
          <a:prstGeom prst="rect">
            <a:avLst/>
          </a:prstGeom>
          <a:noFill/>
          <a:ln w="12700" cmpd="sng">
            <a:solidFill>
              <a:srgbClr val="000000"/>
            </a:solidFill>
            <a:prstDash val="solid"/>
          </a:ln>
        </p:spPr>
        <p:txBody>
          <a:bodyPr lIns="0" tIns="0" rIns="0" bIns="0" anchor="t"/>
          <a:lstStyle>
            <a:lvl1pPr marL="321412" marR="0" indent="0" algn="l">
              <a:lnSpc>
                <a:spcPct val="95999"/>
              </a:lnSpc>
              <a:spcAft>
                <a:spcPts val="0"/>
              </a:spcAft>
              <a:defRPr/>
            </a:lvl1pPr>
          </a:lstStyle>
          <a:p>
            <a:pPr marL="45720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1700" spc="-35">
                <a:solidFill>
                  <a:srgbClr val="00882B"/>
                </a:solidFill>
                <a:latin typeface="Calibri" panose="22635452340000000000" pitchFamily="1"/>
              </a:rPr>
              <a:t>Giuseppe De Nicolao (Univ. di Pavia) - </a:t>
            </a:r>
            <a:r>
              <a:rPr lang="it-IT" sz="1700" i="1" spc="-35">
                <a:solidFill>
                  <a:srgbClr val="00882B"/>
                </a:solidFill>
                <a:latin typeface="Calibri" panose="22635452340000000000" pitchFamily="1"/>
              </a:rPr>
              <a:t>La parabola della valutazione: da toccasana a ostaggio.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idx="10"/>
          </p:nvPr>
        </p:nvSpPr>
        <p:spPr>
          <a:xfrm>
            <a:off x="0" y="151359"/>
            <a:ext cx="9143776" cy="78804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48212" rIns="0" bIns="0" anchor="t"/>
          <a:lstStyle>
            <a:lvl1pPr marL="0" marR="0" indent="0" algn="ctr">
              <a:lnSpc>
                <a:spcPct val="95999"/>
              </a:lnSpc>
              <a:spcAft>
                <a:spcPts val="2784"/>
              </a:spcAft>
              <a:defRPr/>
            </a:lvl1pPr>
          </a:lstStyle>
          <a:p>
            <a:pPr marL="0" marR="0" indent="0" algn="ctr">
              <a:lnSpc>
                <a:spcPct val="95999"/>
              </a:lnSpc>
              <a:spcAft>
                <a:spcPts val="3960"/>
              </a:spcAft>
            </a:pPr>
            <a:r>
              <a:rPr lang="it-IT" sz="2200" spc="-21">
                <a:solidFill>
                  <a:srgbClr val="000000"/>
                </a:solidFill>
                <a:latin typeface="Calibri" panose="22635452340000000000" pitchFamily="1"/>
              </a:rPr>
              <a:t>Assemblea di Ateneo 29 Febbraio 2016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idx="10"/>
          </p:nvPr>
        </p:nvSpPr>
        <p:spPr>
          <a:xfrm>
            <a:off x="0" y="939403"/>
            <a:ext cx="9143776" cy="92958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0" rIns="0" bIns="0" anchor="t"/>
          <a:lstStyle>
            <a:lvl1pPr marL="353553" marR="0" indent="0" algn="l">
              <a:lnSpc>
                <a:spcPct val="95999"/>
              </a:lnSpc>
              <a:spcAft>
                <a:spcPts val="0"/>
              </a:spcAft>
              <a:defRPr/>
            </a:lvl1pPr>
          </a:lstStyle>
          <a:p>
            <a:pPr marL="50292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4600" spc="0">
                <a:solidFill>
                  <a:srgbClr val="000000"/>
                </a:solidFill>
                <a:latin typeface="Calibri" panose="22635452340000000000" pitchFamily="1"/>
              </a:rPr>
              <a:t>L’Università pubblica e le Termopili</a:t>
            </a:r>
          </a:p>
        </p:txBody>
      </p:sp>
      <p:sp>
        <p:nvSpPr>
          <p:cNvPr id="8" name="Segnaposto testo 7"/>
          <p:cNvSpPr>
            <a:spLocks noGrp="1"/>
          </p:cNvSpPr>
          <p:nvPr>
            <p:ph type="body" idx="10"/>
          </p:nvPr>
        </p:nvSpPr>
        <p:spPr>
          <a:xfrm>
            <a:off x="0" y="5948511"/>
            <a:ext cx="9143776" cy="79117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0" rIns="0" bIns="0" anchor="t"/>
          <a:lstStyle>
            <a:lvl1pPr marL="1189223" marR="0" indent="0" algn="l">
              <a:lnSpc>
                <a:spcPct val="95999"/>
              </a:lnSpc>
              <a:spcBef>
                <a:spcPts val="633"/>
              </a:spcBef>
              <a:spcAft>
                <a:spcPts val="0"/>
              </a:spcAft>
              <a:defRPr/>
            </a:lvl1pPr>
          </a:lstStyle>
          <a:p>
            <a:pPr marL="4526280" marR="0" indent="0" algn="l">
              <a:lnSpc>
                <a:spcPct val="95999"/>
              </a:lnSpc>
              <a:spcAft>
                <a:spcPts val="0"/>
              </a:spcAft>
            </a:pPr>
            <a:r>
              <a:rPr lang="it-IT" sz="2200" spc="-14">
                <a:solidFill>
                  <a:srgbClr val="000000"/>
                </a:solidFill>
                <a:latin typeface="Calibri" panose="22635452340000000000" pitchFamily="1"/>
              </a:rPr>
              <a:t>Coordinamento UNIFI del</a:t>
            </a:r>
          </a:p>
          <a:p>
            <a:pPr marL="1691640" marR="0" indent="0" algn="l">
              <a:lnSpc>
                <a:spcPct val="95999"/>
              </a:lnSpc>
              <a:spcBef>
                <a:spcPts val="900"/>
              </a:spcBef>
              <a:spcAft>
                <a:spcPts val="0"/>
              </a:spcAft>
            </a:pPr>
            <a:r>
              <a:rPr lang="it-IT" sz="2200" spc="-42">
                <a:solidFill>
                  <a:srgbClr val="000000"/>
                </a:solidFill>
                <a:latin typeface="Calibri" panose="22635452340000000000" pitchFamily="1"/>
              </a:rPr>
              <a:t>Movimento per lo sblocco degli scatti stipendiali dei docenti</a:t>
            </a: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902075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5DC7E-5F05-4A32-BC8F-7003D895582F}" type="datetimeFigureOut">
              <a:rPr lang="en-US" smtClean="0"/>
              <a:pPr/>
              <a:t>17-03-2016</a:t>
            </a:fld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C92A9-0347-4F74-9F5D-2FC511FCDF7D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26650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9.png"/><Relationship Id="rId3" Type="http://schemas.openxmlformats.org/officeDocument/2006/relationships/hyperlink" Target="http://www.roars.i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  <a14:imgLayer r:embed="rId3">
                    <a14:imgEffect>
                      <a14:sharpenSoften amount="-50000"/>
                    </a14:imgEffect>
                    <a14:imgEffect>
                      <a14:saturation sat="0"/>
                    </a14:imgEffect>
                    <a14:imgEffect>
                      <a14:brightnessContrast bright="4000" contrast="-4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 l="1173" t="1285"/>
          <a:stretch/>
        </p:blipFill>
        <p:spPr bwMode="auto">
          <a:xfrm>
            <a:off x="0" y="-17824"/>
            <a:ext cx="9144001" cy="6875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755576" y="1268760"/>
            <a:ext cx="756084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 err="1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L’inverno</a:t>
            </a:r>
            <a:r>
              <a:rPr lang="en-US" sz="3600" i="1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i="1" dirty="0" err="1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dell’università</a:t>
            </a:r>
            <a:r>
              <a:rPr lang="en-US" sz="3600" i="1" dirty="0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 </a:t>
            </a:r>
            <a:r>
              <a:rPr lang="en-US" sz="3600" i="1" dirty="0" err="1" smtClean="0">
                <a:solidFill>
                  <a:schemeClr val="bg2">
                    <a:lumMod val="25000"/>
                  </a:schemeClr>
                </a:solidFill>
                <a:latin typeface="Arial Rounded MT Bold" panose="020F0704030504030204" pitchFamily="34" charset="0"/>
              </a:rPr>
              <a:t>italiana</a:t>
            </a:r>
            <a:endParaRPr lang="en-US" sz="3600" i="1" dirty="0" smtClean="0">
              <a:solidFill>
                <a:schemeClr val="bg2">
                  <a:lumMod val="25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US" sz="3600" dirty="0" smtClean="0">
              <a:latin typeface="Arial Rounded MT Bold" panose="020F070403050403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 err="1" smtClean="0">
                <a:latin typeface="Arial Rounded MT Bold" panose="020F0704030504030204" pitchFamily="34" charset="0"/>
              </a:rPr>
              <a:t>Finanziamenti</a:t>
            </a:r>
            <a:endParaRPr lang="en-US" sz="2800" dirty="0" smtClean="0">
              <a:latin typeface="Arial Rounded MT Bold" panose="020F070403050403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 err="1" smtClean="0">
                <a:latin typeface="Arial Rounded MT Bold" panose="020F0704030504030204" pitchFamily="34" charset="0"/>
              </a:rPr>
              <a:t>Laureati</a:t>
            </a:r>
            <a:endParaRPr lang="en-US" sz="2800" dirty="0" smtClean="0">
              <a:latin typeface="Arial Rounded MT Bold" panose="020F070403050403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 err="1" smtClean="0">
                <a:latin typeface="Arial Rounded MT Bold" panose="020F0704030504030204" pitchFamily="34" charset="0"/>
              </a:rPr>
              <a:t>Produttività</a:t>
            </a:r>
            <a:endParaRPr lang="en-US" sz="2800" dirty="0" smtClean="0">
              <a:latin typeface="Arial Rounded MT Bold" panose="020F070403050403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 err="1" smtClean="0">
                <a:latin typeface="Arial Rounded MT Bold" panose="020F0704030504030204" pitchFamily="34" charset="0"/>
              </a:rPr>
              <a:t>Scatti</a:t>
            </a:r>
            <a:r>
              <a:rPr lang="en-US" sz="2800" dirty="0" smtClean="0">
                <a:latin typeface="Arial Rounded MT Bold" panose="020F0704030504030204" pitchFamily="34" charset="0"/>
              </a:rPr>
              <a:t> </a:t>
            </a:r>
            <a:r>
              <a:rPr lang="en-US" sz="2800" smtClean="0">
                <a:latin typeface="Arial Rounded MT Bold" panose="020F0704030504030204" pitchFamily="34" charset="0"/>
              </a:rPr>
              <a:t>stipendiali</a:t>
            </a:r>
            <a:endParaRPr lang="en-US" sz="2800" dirty="0" smtClean="0">
              <a:latin typeface="Arial Rounded MT Bold" panose="020F070403050403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 Rounded MT Bold" panose="020F0704030504030204" pitchFamily="34" charset="0"/>
              </a:rPr>
              <a:t>ANVUR e VQR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51391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Image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771431" y="926009"/>
            <a:ext cx="8166541" cy="1131391"/>
          </a:xfrm>
          <a:prstGeom prst="rect">
            <a:avLst/>
          </a:prstGeom>
        </p:spPr>
      </p:pic>
      <p:pic>
        <p:nvPicPr>
          <p:cNvPr id="39" name="Image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120090" y="2282429"/>
            <a:ext cx="8991544" cy="3838426"/>
          </a:xfrm>
          <a:prstGeom prst="rect">
            <a:avLst/>
          </a:prstGeom>
        </p:spPr>
      </p:pic>
      <p:sp>
        <p:nvSpPr>
          <p:cNvPr id="34" name="Segnaposto testo 33"/>
          <p:cNvSpPr>
            <a:spLocks noGrp="1"/>
          </p:cNvSpPr>
          <p:nvPr>
            <p:ph type="body" idx="10"/>
          </p:nvPr>
        </p:nvSpPr>
        <p:spPr>
          <a:xfrm>
            <a:off x="694645" y="262136"/>
            <a:ext cx="7767880" cy="862608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96423" rIns="0" bIns="0" anchor="t">
            <a:normAutofit fontScale="85000" lnSpcReduction="10000"/>
          </a:bodyPr>
          <a:lstStyle/>
          <a:p>
            <a:pPr marL="0" algn="ctr">
              <a:lnSpc>
                <a:spcPct val="95999"/>
              </a:lnSpc>
              <a:spcAft>
                <a:spcPts val="506"/>
              </a:spcAft>
              <a:buNone/>
            </a:pPr>
            <a:r>
              <a:rPr lang="it-IT" sz="4400" spc="-35" dirty="0">
                <a:solidFill>
                  <a:srgbClr val="050304"/>
                </a:solidFill>
                <a:latin typeface="Calibri" panose="22635452340000000000" pitchFamily="1"/>
              </a:rPr>
              <a:t>Fondo di finanziamento </a:t>
            </a:r>
            <a:r>
              <a:rPr lang="it-IT" sz="4400" spc="-35" dirty="0" smtClean="0">
                <a:solidFill>
                  <a:srgbClr val="050304"/>
                </a:solidFill>
                <a:latin typeface="Calibri" panose="22635452340000000000" pitchFamily="1"/>
              </a:rPr>
              <a:t>ordinario (FFO)</a:t>
            </a:r>
            <a:endParaRPr lang="it-IT" sz="4400" spc="-35" dirty="0">
              <a:solidFill>
                <a:srgbClr val="050304"/>
              </a:solidFill>
              <a:latin typeface="Calibri" panose="22635452340000000000" pitchFamily="1"/>
            </a:endParaRPr>
          </a:p>
        </p:txBody>
      </p:sp>
      <p:sp>
        <p:nvSpPr>
          <p:cNvPr id="40" name="Segnaposto testo 39"/>
          <p:cNvSpPr>
            <a:spLocks noGrp="1"/>
          </p:cNvSpPr>
          <p:nvPr>
            <p:ph type="body" idx="10"/>
          </p:nvPr>
        </p:nvSpPr>
        <p:spPr>
          <a:xfrm>
            <a:off x="120090" y="6237312"/>
            <a:ext cx="9000026" cy="334417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0" rIns="0" bIns="0" anchor="t"/>
          <a:lstStyle/>
          <a:p>
            <a:pPr marL="1574917">
              <a:lnSpc>
                <a:spcPct val="95999"/>
              </a:lnSpc>
              <a:spcAft>
                <a:spcPts val="127"/>
              </a:spcAft>
              <a:buNone/>
            </a:pPr>
            <a:r>
              <a:rPr lang="it-IT" sz="2000" spc="-35" dirty="0">
                <a:solidFill>
                  <a:srgbClr val="00882B"/>
                </a:solidFill>
                <a:latin typeface="Calibri" panose="22635452340000000000" pitchFamily="1"/>
              </a:rPr>
              <a:t>Fonte: MIUR -Elaborazione: Università La Sapienza di Roma</a:t>
            </a:r>
          </a:p>
        </p:txBody>
      </p:sp>
      <p:sp>
        <p:nvSpPr>
          <p:cNvPr id="4" name="Rettangolo 3"/>
          <p:cNvSpPr/>
          <p:nvPr/>
        </p:nvSpPr>
        <p:spPr>
          <a:xfrm>
            <a:off x="358751" y="1956658"/>
            <a:ext cx="8788106" cy="464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>
              <a:lnSpc>
                <a:spcPts val="2900"/>
              </a:lnSpc>
              <a:tabLst>
                <a:tab pos="2828925" algn="l"/>
                <a:tab pos="5412105" algn="l"/>
                <a:tab pos="12576175" algn="r"/>
              </a:tabLst>
            </a:pPr>
            <a:r>
              <a:rPr lang="it-IT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Moratti          Mussi	           Gelmini</a:t>
            </a:r>
            <a:r>
              <a:rPr lang="it-IT" spc="-13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it-IT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Profumo      Carrozza  Giannini</a:t>
            </a:r>
            <a:endParaRPr lang="it-IT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43123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Image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165080" y="2204864"/>
            <a:ext cx="8987080" cy="4052739"/>
          </a:xfrm>
          <a:prstGeom prst="rect">
            <a:avLst/>
          </a:prstGeom>
        </p:spPr>
      </p:pic>
      <p:sp>
        <p:nvSpPr>
          <p:cNvPr id="67" name="Segnaposto testo 66"/>
          <p:cNvSpPr>
            <a:spLocks noGrp="1"/>
          </p:cNvSpPr>
          <p:nvPr>
            <p:ph type="body" idx="10"/>
          </p:nvPr>
        </p:nvSpPr>
        <p:spPr>
          <a:xfrm>
            <a:off x="157590" y="226368"/>
            <a:ext cx="8841543" cy="183448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80353" rIns="0" bIns="0" anchor="t">
            <a:normAutofit fontScale="92500"/>
          </a:bodyPr>
          <a:lstStyle/>
          <a:p>
            <a:pPr marL="0" algn="ctr">
              <a:lnSpc>
                <a:spcPct val="95999"/>
              </a:lnSpc>
              <a:spcAft>
                <a:spcPts val="5062"/>
              </a:spcAft>
              <a:buNone/>
            </a:pPr>
            <a:r>
              <a:rPr lang="it-IT" sz="3700" spc="-18" dirty="0" smtClean="0">
                <a:solidFill>
                  <a:srgbClr val="000000"/>
                </a:solidFill>
                <a:latin typeface="Calibri" panose="22635452340000000000" pitchFamily="1"/>
              </a:rPr>
              <a:t>La spesa italiana in educazione universitaria in proporzione al PIL è al penultimo posto nell’OCSE (</a:t>
            </a:r>
            <a:r>
              <a:rPr lang="it-IT" sz="3000" spc="-18" dirty="0" smtClean="0">
                <a:solidFill>
                  <a:srgbClr val="000000"/>
                </a:solidFill>
                <a:latin typeface="Calibri" panose="22635452340000000000" pitchFamily="1"/>
              </a:rPr>
              <a:t>ultimo il Lussemburgo</a:t>
            </a:r>
            <a:r>
              <a:rPr lang="it-IT" sz="3700" spc="-18" dirty="0" smtClean="0">
                <a:solidFill>
                  <a:srgbClr val="000000"/>
                </a:solidFill>
                <a:latin typeface="Calibri" panose="22635452340000000000" pitchFamily="1"/>
              </a:rPr>
              <a:t>) e circa la metà della media EU</a:t>
            </a:r>
            <a:endParaRPr lang="it-IT" sz="3700" spc="-18" dirty="0">
              <a:solidFill>
                <a:srgbClr val="000000"/>
              </a:solidFill>
              <a:latin typeface="Calibri" panose="22635452340000000000" pitchFamily="1"/>
            </a:endParaRP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81410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Image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102679" y="2636912"/>
            <a:ext cx="8950919" cy="3840212"/>
          </a:xfrm>
          <a:prstGeom prst="rect">
            <a:avLst/>
          </a:prstGeom>
        </p:spPr>
      </p:pic>
      <p:sp>
        <p:nvSpPr>
          <p:cNvPr id="75" name="Segnaposto testo 74"/>
          <p:cNvSpPr>
            <a:spLocks noGrp="1"/>
          </p:cNvSpPr>
          <p:nvPr>
            <p:ph type="body" idx="10"/>
          </p:nvPr>
        </p:nvSpPr>
        <p:spPr>
          <a:xfrm>
            <a:off x="102679" y="476672"/>
            <a:ext cx="8966990" cy="1570286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96423" rIns="0" bIns="0" anchor="t">
            <a:noAutofit/>
          </a:bodyPr>
          <a:lstStyle/>
          <a:p>
            <a:pPr marL="0" algn="ctr">
              <a:lnSpc>
                <a:spcPct val="95999"/>
              </a:lnSpc>
              <a:spcAft>
                <a:spcPts val="6200"/>
              </a:spcAft>
              <a:buNone/>
            </a:pPr>
            <a:r>
              <a:rPr lang="it-IT" sz="3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Siamo all’ultimo posto in Europa per percentuale di laureati nella fascia 30-34 anni (UK 47%, Grecia 35%, Italia 22%)  </a:t>
            </a:r>
            <a:endParaRPr lang="it-IT" sz="3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0065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egnaposto testo 105"/>
          <p:cNvSpPr>
            <a:spLocks noGrp="1"/>
          </p:cNvSpPr>
          <p:nvPr>
            <p:ph type="body" idx="10"/>
          </p:nvPr>
        </p:nvSpPr>
        <p:spPr>
          <a:xfrm>
            <a:off x="304800" y="533400"/>
            <a:ext cx="9127035" cy="106680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80353" rIns="0" bIns="0" anchor="t">
            <a:noAutofit/>
          </a:bodyPr>
          <a:lstStyle/>
          <a:p>
            <a:pPr marL="0">
              <a:lnSpc>
                <a:spcPct val="95999"/>
              </a:lnSpc>
              <a:spcAft>
                <a:spcPts val="192"/>
              </a:spcAft>
              <a:buNone/>
            </a:pPr>
            <a:r>
              <a:rPr lang="it-IT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numero di articoli scientifici per M$ è pari a UK </a:t>
            </a:r>
            <a:br>
              <a:rPr lang="it-IT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2800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supera USA, CAN, D, F, JPN</a:t>
            </a:r>
          </a:p>
        </p:txBody>
      </p:sp>
      <p:pic>
        <p:nvPicPr>
          <p:cNvPr id="15" name="Immagine 14" descr="UKResBase2013PapersPerHER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828800"/>
            <a:ext cx="4063130" cy="3429000"/>
          </a:xfrm>
          <a:prstGeom prst="rect">
            <a:avLst/>
          </a:prstGeom>
        </p:spPr>
      </p:pic>
      <p:pic>
        <p:nvPicPr>
          <p:cNvPr id="16" name="Immagine 15" descr="UKResBase2013CitesPerHER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1828800"/>
            <a:ext cx="3962400" cy="3376746"/>
          </a:xfrm>
          <a:prstGeom prst="rect">
            <a:avLst/>
          </a:prstGeom>
        </p:spPr>
      </p:pic>
      <p:sp>
        <p:nvSpPr>
          <p:cNvPr id="17" name="Segnaposto testo 105"/>
          <p:cNvSpPr>
            <a:spLocks noGrp="1"/>
          </p:cNvSpPr>
          <p:nvPr>
            <p:ph type="body" idx="10"/>
          </p:nvPr>
        </p:nvSpPr>
        <p:spPr>
          <a:xfrm>
            <a:off x="-228600" y="5257800"/>
            <a:ext cx="9127035" cy="1132284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80353" rIns="0" bIns="0" anchor="t">
            <a:noAutofit/>
          </a:bodyPr>
          <a:lstStyle/>
          <a:p>
            <a:pPr marL="0" algn="r">
              <a:lnSpc>
                <a:spcPct val="95999"/>
              </a:lnSpc>
              <a:spcAft>
                <a:spcPts val="192"/>
              </a:spcAft>
              <a:buNone/>
            </a:pPr>
            <a:r>
              <a:rPr lang="it-IT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numero di citazioni per M$ è pari a USA </a:t>
            </a:r>
            <a:br>
              <a:rPr lang="it-IT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supera CAN, D, F, JPN </a:t>
            </a:r>
            <a:endParaRPr lang="it-IT" sz="2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ttangolo 17"/>
          <p:cNvSpPr/>
          <p:nvPr/>
        </p:nvSpPr>
        <p:spPr>
          <a:xfrm>
            <a:off x="228600" y="1676400"/>
            <a:ext cx="4267200" cy="3657600"/>
          </a:xfrm>
          <a:prstGeom prst="rect">
            <a:avLst/>
          </a:prstGeom>
          <a:noFill/>
          <a:ln w="5715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Rettangolo 18"/>
          <p:cNvSpPr/>
          <p:nvPr/>
        </p:nvSpPr>
        <p:spPr>
          <a:xfrm>
            <a:off x="4648200" y="1676400"/>
            <a:ext cx="4267200" cy="3657600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51566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Image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4982157" y="2172568"/>
            <a:ext cx="3750011" cy="4352776"/>
          </a:xfrm>
          <a:prstGeom prst="rect">
            <a:avLst/>
          </a:prstGeom>
        </p:spPr>
      </p:pic>
      <p:sp>
        <p:nvSpPr>
          <p:cNvPr id="198" name="Segnaposto testo 197"/>
          <p:cNvSpPr>
            <a:spLocks noGrp="1"/>
          </p:cNvSpPr>
          <p:nvPr>
            <p:ph type="body" idx="10"/>
          </p:nvPr>
        </p:nvSpPr>
        <p:spPr>
          <a:xfrm>
            <a:off x="431251" y="6507559"/>
            <a:ext cx="8514310" cy="377825"/>
          </a:xfrm>
          <a:prstGeom prst="rect">
            <a:avLst/>
          </a:prstGeom>
          <a:noFill/>
          <a:ln w="46355" cmpd="sng">
            <a:noFill/>
            <a:prstDash val="solid"/>
          </a:ln>
        </p:spPr>
        <p:txBody>
          <a:bodyPr lIns="0" tIns="0" rIns="0" bIns="0" anchor="t"/>
          <a:lstStyle/>
          <a:p>
            <a:pPr algn="l">
              <a:lnSpc>
                <a:spcPts val="1758"/>
              </a:lnSpc>
              <a:spcAft>
                <a:spcPts val="0"/>
              </a:spcAft>
              <a:buNone/>
            </a:pPr>
            <a:r>
              <a:rPr lang="it-IT" sz="1700" spc="-35" dirty="0">
                <a:solidFill>
                  <a:srgbClr val="00882B"/>
                </a:solidFill>
                <a:latin typeface="Calibri" panose="22635452340000000000" pitchFamily="1"/>
              </a:rPr>
              <a:t>Giuseppe De Nicolao (</a:t>
            </a:r>
            <a:r>
              <a:rPr lang="it-IT" sz="1700" spc="-35" dirty="0" err="1">
                <a:solidFill>
                  <a:srgbClr val="00882B"/>
                </a:solidFill>
                <a:latin typeface="Calibri" panose="22635452340000000000" pitchFamily="1"/>
              </a:rPr>
              <a:t>Univ</a:t>
            </a:r>
            <a:r>
              <a:rPr lang="it-IT" sz="1700" spc="-35" dirty="0">
                <a:solidFill>
                  <a:srgbClr val="00882B"/>
                </a:solidFill>
                <a:latin typeface="Calibri" panose="22635452340000000000" pitchFamily="1"/>
              </a:rPr>
              <a:t>. di Pavia) - </a:t>
            </a:r>
            <a:r>
              <a:rPr lang="it-IT" sz="1700" i="1" spc="-35" dirty="0">
                <a:solidFill>
                  <a:srgbClr val="00882B"/>
                </a:solidFill>
                <a:latin typeface="Calibri" panose="22635452340000000000" pitchFamily="1"/>
              </a:rPr>
              <a:t>La parabola della valutazione: da toccasana a ostaggio</a:t>
            </a:r>
            <a:r>
              <a:rPr lang="it-IT" sz="1700" i="1" spc="-35" dirty="0" smtClean="0">
                <a:solidFill>
                  <a:srgbClr val="00882B"/>
                </a:solidFill>
                <a:latin typeface="Calibri" panose="22635452340000000000" pitchFamily="1"/>
              </a:rPr>
              <a:t>.</a:t>
            </a:r>
            <a:endParaRPr lang="it-IT" sz="1700" i="1" spc="-35" dirty="0">
              <a:solidFill>
                <a:srgbClr val="00882B"/>
              </a:solidFill>
              <a:latin typeface="Calibri" panose="22635452340000000000" pitchFamily="1"/>
            </a:endParaRPr>
          </a:p>
        </p:txBody>
      </p:sp>
      <p:sp>
        <p:nvSpPr>
          <p:cNvPr id="199" name="Segnaposto testo 198"/>
          <p:cNvSpPr>
            <a:spLocks noGrp="1"/>
          </p:cNvSpPr>
          <p:nvPr>
            <p:ph type="body" idx="10"/>
          </p:nvPr>
        </p:nvSpPr>
        <p:spPr>
          <a:xfrm>
            <a:off x="467544" y="39291"/>
            <a:ext cx="8264623" cy="1339900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128565" rIns="0" bIns="0" anchor="t">
            <a:noAutofit/>
          </a:bodyPr>
          <a:lstStyle/>
          <a:p>
            <a:pPr>
              <a:spcAft>
                <a:spcPts val="2404"/>
              </a:spcAft>
              <a:buNone/>
            </a:pPr>
            <a:r>
              <a:rPr lang="it-IT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Gli </a:t>
            </a:r>
            <a:r>
              <a:rPr lang="it-IT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scatti stipendiali dei docenti universitari (</a:t>
            </a:r>
            <a:r>
              <a:rPr lang="it-IT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unica categoria del pubblico impiego</a:t>
            </a:r>
            <a:r>
              <a:rPr lang="it-IT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sono stati bloccati dal 2011 al 2015 compresi</a:t>
            </a:r>
            <a:endParaRPr lang="it-IT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0" name="Segnaposto testo 199"/>
          <p:cNvSpPr>
            <a:spLocks noGrp="1"/>
          </p:cNvSpPr>
          <p:nvPr>
            <p:ph type="body" idx="10"/>
          </p:nvPr>
        </p:nvSpPr>
        <p:spPr>
          <a:xfrm>
            <a:off x="467544" y="2315294"/>
            <a:ext cx="3750011" cy="3994026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0" rIns="0" bIns="0" anchor="t">
            <a:normAutofit lnSpcReduction="10000"/>
          </a:bodyPr>
          <a:lstStyle/>
          <a:p>
            <a:pPr marL="64282" algn="l">
              <a:spcAft>
                <a:spcPts val="0"/>
              </a:spcAft>
              <a:buNone/>
            </a:pPr>
            <a:r>
              <a:rPr lang="it-IT" sz="2200" dirty="0">
                <a:solidFill>
                  <a:srgbClr val="0070C0"/>
                </a:solidFill>
                <a:latin typeface="Calibri" panose="22635452340000000000" pitchFamily="1"/>
              </a:rPr>
              <a:t>Non vengono risparmiati </a:t>
            </a:r>
            <a:r>
              <a:rPr lang="it-IT" sz="2200" dirty="0" smtClean="0">
                <a:solidFill>
                  <a:srgbClr val="0070C0"/>
                </a:solidFill>
                <a:latin typeface="Calibri" panose="22635452340000000000" pitchFamily="1"/>
              </a:rPr>
              <a:t>solo i </a:t>
            </a:r>
            <a:r>
              <a:rPr lang="it-IT" sz="2200" dirty="0">
                <a:solidFill>
                  <a:srgbClr val="0070C0"/>
                </a:solidFill>
                <a:latin typeface="Calibri" panose="22635452340000000000" pitchFamily="1"/>
              </a:rPr>
              <a:t>soldi degli scatti dei 5 anni </a:t>
            </a:r>
            <a:r>
              <a:rPr lang="it-IT" sz="2200" dirty="0" smtClean="0">
                <a:solidFill>
                  <a:srgbClr val="0070C0"/>
                </a:solidFill>
                <a:latin typeface="Calibri" panose="22635452340000000000" pitchFamily="1"/>
              </a:rPr>
              <a:t>di blocco. Vengono </a:t>
            </a:r>
            <a:r>
              <a:rPr lang="it-IT" sz="2200" dirty="0">
                <a:solidFill>
                  <a:srgbClr val="0070C0"/>
                </a:solidFill>
                <a:latin typeface="Calibri" panose="22635452340000000000" pitchFamily="1"/>
              </a:rPr>
              <a:t>risparmiati per </a:t>
            </a:r>
            <a:r>
              <a:rPr lang="it-IT" sz="2200" dirty="0" smtClean="0">
                <a:solidFill>
                  <a:srgbClr val="0070C0"/>
                </a:solidFill>
                <a:latin typeface="Calibri" panose="22635452340000000000" pitchFamily="1"/>
              </a:rPr>
              <a:t>tutta la </a:t>
            </a:r>
            <a:r>
              <a:rPr lang="it-IT" sz="2200" dirty="0">
                <a:solidFill>
                  <a:srgbClr val="0070C0"/>
                </a:solidFill>
                <a:latin typeface="Calibri" panose="22635452340000000000" pitchFamily="1"/>
              </a:rPr>
              <a:t>vita </a:t>
            </a:r>
            <a:r>
              <a:rPr lang="it-IT" sz="2200" dirty="0" smtClean="0">
                <a:solidFill>
                  <a:srgbClr val="0070C0"/>
                </a:solidFill>
                <a:latin typeface="Calibri" panose="22635452340000000000" pitchFamily="1"/>
              </a:rPr>
              <a:t>lavorativa, sul TFR e sulla pensione.</a:t>
            </a:r>
          </a:p>
          <a:p>
            <a:pPr marL="64282" algn="l">
              <a:lnSpc>
                <a:spcPct val="83519"/>
              </a:lnSpc>
              <a:spcBef>
                <a:spcPts val="2151"/>
              </a:spcBef>
              <a:spcAft>
                <a:spcPts val="0"/>
              </a:spcAft>
              <a:buNone/>
            </a:pPr>
            <a:r>
              <a:rPr lang="it-IT" sz="2200" dirty="0" smtClean="0">
                <a:solidFill>
                  <a:srgbClr val="0070C0"/>
                </a:solidFill>
                <a:latin typeface="Calibri" panose="22635452340000000000" pitchFamily="1"/>
              </a:rPr>
              <a:t>Trascurando </a:t>
            </a:r>
            <a:r>
              <a:rPr lang="it-IT" sz="2200" dirty="0">
                <a:solidFill>
                  <a:srgbClr val="0070C0"/>
                </a:solidFill>
                <a:latin typeface="Calibri" panose="22635452340000000000" pitchFamily="1"/>
              </a:rPr>
              <a:t>interessi </a:t>
            </a:r>
            <a:r>
              <a:rPr lang="it-IT" sz="2200" dirty="0" smtClean="0">
                <a:solidFill>
                  <a:srgbClr val="0070C0"/>
                </a:solidFill>
                <a:latin typeface="Calibri" panose="22635452340000000000" pitchFamily="1"/>
              </a:rPr>
              <a:t>e inflazione </a:t>
            </a:r>
            <a:r>
              <a:rPr lang="it-IT" sz="2200" dirty="0">
                <a:solidFill>
                  <a:srgbClr val="0070C0"/>
                </a:solidFill>
                <a:latin typeface="Calibri" panose="22635452340000000000" pitchFamily="1"/>
              </a:rPr>
              <a:t>ciò significa </a:t>
            </a:r>
            <a:r>
              <a:rPr lang="it-IT" sz="2200" dirty="0" smtClean="0">
                <a:solidFill>
                  <a:srgbClr val="0070C0"/>
                </a:solidFill>
                <a:latin typeface="Calibri" panose="22635452340000000000" pitchFamily="1"/>
              </a:rPr>
              <a:t>una perdita </a:t>
            </a:r>
            <a:r>
              <a:rPr lang="it-IT" sz="2200" dirty="0">
                <a:solidFill>
                  <a:srgbClr val="0070C0"/>
                </a:solidFill>
                <a:latin typeface="Calibri" panose="22635452340000000000" pitchFamily="1"/>
              </a:rPr>
              <a:t>netta di </a:t>
            </a:r>
            <a:r>
              <a:rPr lang="it-IT" sz="2200" dirty="0" smtClean="0">
                <a:solidFill>
                  <a:srgbClr val="0070C0"/>
                </a:solidFill>
                <a:latin typeface="Calibri" panose="22635452340000000000" pitchFamily="1"/>
              </a:rPr>
              <a:t>40/45 </a:t>
            </a:r>
            <a:r>
              <a:rPr lang="it-IT" sz="2200" dirty="0">
                <a:solidFill>
                  <a:srgbClr val="0070C0"/>
                </a:solidFill>
                <a:latin typeface="Calibri" panose="22635452340000000000" pitchFamily="1"/>
              </a:rPr>
              <a:t>k€ </a:t>
            </a:r>
            <a:r>
              <a:rPr lang="it-IT" sz="2200" dirty="0" smtClean="0">
                <a:solidFill>
                  <a:srgbClr val="0070C0"/>
                </a:solidFill>
                <a:latin typeface="Calibri" panose="22635452340000000000" pitchFamily="1"/>
              </a:rPr>
              <a:t>ogni 10 anni.</a:t>
            </a:r>
            <a:endParaRPr lang="it-IT" sz="2200" dirty="0">
              <a:solidFill>
                <a:srgbClr val="0070C0"/>
              </a:solidFill>
              <a:latin typeface="Calibri" panose="22635452340000000000" pitchFamily="1"/>
            </a:endParaRPr>
          </a:p>
          <a:p>
            <a:pPr marL="64282" algn="l">
              <a:spcBef>
                <a:spcPts val="2151"/>
              </a:spcBef>
              <a:spcAft>
                <a:spcPts val="0"/>
              </a:spcAft>
              <a:buNone/>
            </a:pPr>
            <a:r>
              <a:rPr lang="it-IT" sz="2200" dirty="0" smtClean="0">
                <a:solidFill>
                  <a:srgbClr val="0070C0"/>
                </a:solidFill>
                <a:latin typeface="Calibri" panose="22635452340000000000" pitchFamily="1"/>
              </a:rPr>
              <a:t>I più danneggiati sono i più giovani (che hanno davanti una carriera più lunga).</a:t>
            </a:r>
            <a:endParaRPr lang="it-IT" sz="2200" dirty="0">
              <a:solidFill>
                <a:srgbClr val="0070C0"/>
              </a:solidFill>
              <a:latin typeface="Calibri" panose="22635452340000000000" pitchFamily="1"/>
            </a:endParaRPr>
          </a:p>
        </p:txBody>
      </p:sp>
      <p:sp>
        <p:nvSpPr>
          <p:cNvPr id="7" name="Segnaposto testo 194"/>
          <p:cNvSpPr>
            <a:spLocks noGrp="1"/>
          </p:cNvSpPr>
          <p:nvPr>
            <p:ph type="body" idx="10"/>
          </p:nvPr>
        </p:nvSpPr>
        <p:spPr>
          <a:xfrm>
            <a:off x="22362" y="1561229"/>
            <a:ext cx="8510077" cy="427611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0" rIns="0" bIns="0" anchor="t">
            <a:noAutofit/>
          </a:bodyPr>
          <a:lstStyle/>
          <a:p>
            <a:pPr marL="0" marR="0" indent="0" algn="ctr">
              <a:lnSpc>
                <a:spcPct val="95999"/>
              </a:lnSpc>
              <a:spcAft>
                <a:spcPts val="0"/>
              </a:spcAft>
              <a:buNone/>
            </a:pPr>
            <a:r>
              <a:rPr lang="it-IT" sz="1600" spc="-50" dirty="0">
                <a:solidFill>
                  <a:srgbClr val="00882B"/>
                </a:solidFill>
                <a:latin typeface="Calibri" panose="22635452340000000000" pitchFamily="1"/>
              </a:rPr>
              <a:t>Decreto-Legge n. 78/2010 </a:t>
            </a:r>
            <a:r>
              <a:rPr lang="it-IT" sz="1600" i="1" spc="-50" dirty="0">
                <a:solidFill>
                  <a:srgbClr val="00882B"/>
                </a:solidFill>
                <a:latin typeface="Calibri" panose="22635452340000000000" pitchFamily="1"/>
              </a:rPr>
              <a:t>Misure urgenti in materia di stabilizzazione finanziaria e di</a:t>
            </a:r>
          </a:p>
          <a:p>
            <a:pPr marL="0" marR="0" indent="0" algn="ctr">
              <a:lnSpc>
                <a:spcPct val="95999"/>
              </a:lnSpc>
              <a:spcBef>
                <a:spcPts val="0"/>
              </a:spcBef>
              <a:spcAft>
                <a:spcPts val="2880"/>
              </a:spcAft>
              <a:buNone/>
            </a:pPr>
            <a:r>
              <a:rPr lang="it-IT" sz="1600" i="1" spc="-50" dirty="0">
                <a:solidFill>
                  <a:srgbClr val="00882B"/>
                </a:solidFill>
                <a:latin typeface="Calibri" panose="22635452340000000000" pitchFamily="1"/>
              </a:rPr>
              <a:t>competitività economica</a:t>
            </a:r>
            <a:r>
              <a:rPr lang="it-IT" sz="1600" spc="-50" dirty="0">
                <a:solidFill>
                  <a:srgbClr val="00882B"/>
                </a:solidFill>
                <a:latin typeface="Calibri" panose="22635452340000000000" pitchFamily="1"/>
              </a:rPr>
              <a:t>, poi convertito, con modificazioni, dalla legge n. 122/2010.</a:t>
            </a:r>
          </a:p>
        </p:txBody>
      </p:sp>
      <p:sp>
        <p:nvSpPr>
          <p:cNvPr id="3" name="Rettangolo 2"/>
          <p:cNvSpPr/>
          <p:nvPr/>
        </p:nvSpPr>
        <p:spPr>
          <a:xfrm>
            <a:off x="5436096" y="2172568"/>
            <a:ext cx="2448272" cy="3923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asellaDiTesto 3"/>
          <p:cNvSpPr txBox="1"/>
          <p:nvPr/>
        </p:nvSpPr>
        <p:spPr>
          <a:xfrm>
            <a:off x="4788024" y="22048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$</a:t>
            </a:r>
            <a:endParaRPr lang="en-US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7668344" y="4499828"/>
            <a:ext cx="1063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tempo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54912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Image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1403648" y="2060848"/>
            <a:ext cx="6786017" cy="2618656"/>
          </a:xfrm>
          <a:prstGeom prst="rect">
            <a:avLst/>
          </a:prstGeom>
        </p:spPr>
      </p:pic>
      <p:sp>
        <p:nvSpPr>
          <p:cNvPr id="167" name="Segnaposto testo 166"/>
          <p:cNvSpPr>
            <a:spLocks noGrp="1"/>
          </p:cNvSpPr>
          <p:nvPr>
            <p:ph type="body" idx="10"/>
          </p:nvPr>
        </p:nvSpPr>
        <p:spPr>
          <a:xfrm>
            <a:off x="240179" y="48221"/>
            <a:ext cx="8680382" cy="1724595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112494" rIns="0" bIns="0" anchor="t">
            <a:noAutofit/>
          </a:bodyPr>
          <a:lstStyle/>
          <a:p>
            <a:pPr>
              <a:spcAft>
                <a:spcPts val="2151"/>
              </a:spcAft>
              <a:buNone/>
            </a:pPr>
            <a:r>
              <a:rPr lang="it-IT" sz="2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Nel 2006 è costituita l’Agenzia per la Valutazione del Sistema Universitario-ANVUR (regolamento nel 2010) che periodicamente procede a una Valutazione della Qualità della Ricerca (VQR)</a:t>
            </a:r>
            <a:endParaRPr lang="it-IT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8" name="Segnaposto testo 167"/>
          <p:cNvSpPr>
            <a:spLocks noGrp="1"/>
          </p:cNvSpPr>
          <p:nvPr>
            <p:ph type="body" idx="10"/>
          </p:nvPr>
        </p:nvSpPr>
        <p:spPr>
          <a:xfrm>
            <a:off x="323528" y="5049267"/>
            <a:ext cx="8680382" cy="1476077"/>
          </a:xfrm>
          <a:prstGeom prst="rect">
            <a:avLst/>
          </a:prstGeom>
          <a:noFill/>
          <a:ln w="0" cmpd="sng">
            <a:noFill/>
            <a:prstDash val="solid"/>
          </a:ln>
        </p:spPr>
        <p:txBody>
          <a:bodyPr lIns="0" tIns="0" rIns="0" bIns="0" anchor="t">
            <a:normAutofit fontScale="92500" lnSpcReduction="10000"/>
          </a:bodyPr>
          <a:lstStyle/>
          <a:p>
            <a:pPr algn="l">
              <a:spcAft>
                <a:spcPts val="0"/>
              </a:spcAft>
              <a:buNone/>
            </a:pPr>
            <a:r>
              <a:rPr lang="it-IT" sz="2400" spc="-42" dirty="0" smtClean="0">
                <a:solidFill>
                  <a:srgbClr val="000000"/>
                </a:solidFill>
                <a:latin typeface="Calibri" panose="22635452340000000000" pitchFamily="1"/>
              </a:rPr>
              <a:t>Il costo </a:t>
            </a:r>
            <a:r>
              <a:rPr lang="it-IT" sz="2400" spc="-42" dirty="0">
                <a:solidFill>
                  <a:srgbClr val="000000"/>
                </a:solidFill>
                <a:latin typeface="Calibri" panose="22635452340000000000" pitchFamily="1"/>
              </a:rPr>
              <a:t>della VQR è stimato in circa</a:t>
            </a:r>
            <a:r>
              <a:rPr lang="it-IT" sz="2400" spc="-42" dirty="0">
                <a:solidFill>
                  <a:srgbClr val="C82506"/>
                </a:solidFill>
                <a:latin typeface="Calibri" panose="22635452340000000000" pitchFamily="1"/>
              </a:rPr>
              <a:t> 300 M€,</a:t>
            </a:r>
            <a:r>
              <a:rPr lang="it-IT" sz="2400" u="sng" spc="-42" dirty="0">
                <a:solidFill>
                  <a:srgbClr val="000000"/>
                </a:solidFill>
                <a:latin typeface="Calibri" panose="22635452340000000000" pitchFamily="1"/>
              </a:rPr>
              <a:t> più del </a:t>
            </a:r>
            <a:r>
              <a:rPr lang="it-IT" sz="2400" u="sng" spc="-42" dirty="0" smtClean="0">
                <a:solidFill>
                  <a:srgbClr val="000000"/>
                </a:solidFill>
                <a:latin typeface="Calibri" panose="22635452340000000000" pitchFamily="1"/>
              </a:rPr>
              <a:t>doppio </a:t>
            </a:r>
            <a:r>
              <a:rPr lang="it-IT" sz="2400" spc="-35" dirty="0" smtClean="0">
                <a:solidFill>
                  <a:srgbClr val="000000"/>
                </a:solidFill>
                <a:latin typeface="Calibri" panose="22635452340000000000" pitchFamily="1"/>
              </a:rPr>
              <a:t>del finanziamento </a:t>
            </a:r>
            <a:r>
              <a:rPr lang="it-IT" sz="2400" spc="-35" dirty="0">
                <a:solidFill>
                  <a:srgbClr val="000000"/>
                </a:solidFill>
                <a:latin typeface="Calibri" panose="22635452340000000000" pitchFamily="1"/>
              </a:rPr>
              <a:t>alla ricerca nel periodo </a:t>
            </a:r>
            <a:r>
              <a:rPr lang="it-IT" sz="2400" spc="-35" dirty="0" smtClean="0">
                <a:solidFill>
                  <a:srgbClr val="000000"/>
                </a:solidFill>
                <a:latin typeface="Calibri" panose="22635452340000000000" pitchFamily="1"/>
              </a:rPr>
              <a:t>di </a:t>
            </a:r>
            <a:r>
              <a:rPr lang="it-IT" sz="2400" spc="-14" dirty="0" smtClean="0">
                <a:solidFill>
                  <a:srgbClr val="000000"/>
                </a:solidFill>
                <a:latin typeface="Calibri" panose="22635452340000000000" pitchFamily="1"/>
              </a:rPr>
              <a:t>valutazione 2011-2014 (cfr. </a:t>
            </a:r>
            <a:r>
              <a:rPr lang="it-IT" sz="2400" spc="-14" dirty="0" smtClean="0">
                <a:solidFill>
                  <a:srgbClr val="000000"/>
                </a:solidFill>
                <a:latin typeface="Calibri" panose="22635452340000000000" pitchFamily="1"/>
                <a:hlinkClick r:id="rId3"/>
              </a:rPr>
              <a:t>www.roars.it</a:t>
            </a:r>
            <a:r>
              <a:rPr lang="it-IT" sz="2400" spc="-14" dirty="0" smtClean="0">
                <a:solidFill>
                  <a:srgbClr val="000000"/>
                </a:solidFill>
                <a:latin typeface="Calibri" panose="22635452340000000000" pitchFamily="1"/>
              </a:rPr>
              <a:t>)</a:t>
            </a:r>
          </a:p>
          <a:p>
            <a:pPr>
              <a:lnSpc>
                <a:spcPct val="86399"/>
              </a:lnSpc>
              <a:spcBef>
                <a:spcPts val="0"/>
              </a:spcBef>
              <a:spcAft>
                <a:spcPts val="1392"/>
              </a:spcAft>
              <a:buNone/>
            </a:pPr>
            <a:endParaRPr lang="it-IT" sz="2800" i="1" spc="-14" dirty="0" smtClean="0">
              <a:solidFill>
                <a:srgbClr val="FF0000"/>
              </a:solidFill>
              <a:latin typeface="Calibri" panose="22635452340000000000" pitchFamily="1"/>
            </a:endParaRPr>
          </a:p>
          <a:p>
            <a:pPr>
              <a:lnSpc>
                <a:spcPct val="86399"/>
              </a:lnSpc>
              <a:spcBef>
                <a:spcPts val="0"/>
              </a:spcBef>
              <a:spcAft>
                <a:spcPts val="1392"/>
              </a:spcAft>
              <a:buNone/>
            </a:pPr>
            <a:r>
              <a:rPr lang="it-IT" sz="3600" i="1" spc="-14" dirty="0" smtClean="0">
                <a:solidFill>
                  <a:srgbClr val="FF0000"/>
                </a:solidFill>
                <a:latin typeface="Calibri" panose="22635452340000000000" pitchFamily="1"/>
              </a:rPr>
              <a:t>E la didattica?</a:t>
            </a:r>
            <a:endParaRPr lang="it-IT" sz="3600" i="1" spc="-14" dirty="0">
              <a:solidFill>
                <a:srgbClr val="FF0000"/>
              </a:solidFill>
              <a:latin typeface="Calibri" panose="22635452340000000000" pitchFamily="1"/>
            </a:endParaRP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4159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345</Words>
  <Application>Microsoft Macintosh PowerPoint</Application>
  <PresentationFormat>Presentazione su schermo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Modello struttura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8" baseType="lpstr">
      <vt:lpstr>Tema di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Giorgio Guariso</dc:creator>
  <cp:lastModifiedBy>Giuseppe De Nicolao</cp:lastModifiedBy>
  <cp:revision>9</cp:revision>
  <dcterms:created xsi:type="dcterms:W3CDTF">2016-03-17T13:30:42Z</dcterms:created>
  <dcterms:modified xsi:type="dcterms:W3CDTF">2016-03-17T13:43:29Z</dcterms:modified>
</cp:coreProperties>
</file>